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3" r:id="rId5"/>
    <p:sldId id="264" r:id="rId6"/>
    <p:sldId id="259" r:id="rId7"/>
    <p:sldId id="260" r:id="rId8"/>
    <p:sldId id="261" r:id="rId9"/>
    <p:sldId id="262" r:id="rId10"/>
    <p:sldId id="283" r:id="rId11"/>
    <p:sldId id="284" r:id="rId12"/>
    <p:sldId id="285" r:id="rId13"/>
    <p:sldId id="286" r:id="rId14"/>
    <p:sldId id="269" r:id="rId15"/>
    <p:sldId id="288" r:id="rId16"/>
    <p:sldId id="289" r:id="rId17"/>
    <p:sldId id="287" r:id="rId18"/>
    <p:sldId id="270" r:id="rId19"/>
    <p:sldId id="271" r:id="rId20"/>
    <p:sldId id="272" r:id="rId21"/>
    <p:sldId id="273" r:id="rId22"/>
    <p:sldId id="274" r:id="rId23"/>
    <p:sldId id="275" r:id="rId24"/>
    <p:sldId id="276" r:id="rId25"/>
    <p:sldId id="277" r:id="rId26"/>
    <p:sldId id="278" r:id="rId27"/>
    <p:sldId id="279" r:id="rId28"/>
    <p:sldId id="280" r:id="rId29"/>
    <p:sldId id="266" r:id="rId30"/>
    <p:sldId id="281" r:id="rId31"/>
    <p:sldId id="268" r:id="rId32"/>
    <p:sldId id="282"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69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12C1BC-E399-40CF-9101-F3AAD2E1489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23EFB0A3-9775-4916-B457-7351EE9AEAB0}">
      <dgm:prSet phldrT="[Текст]"/>
      <dgm:spPr/>
      <dgm:t>
        <a:bodyPr/>
        <a:lstStyle/>
        <a:p>
          <a:r>
            <a:rPr lang="ru-RU" dirty="0"/>
            <a:t>Авторитарный</a:t>
          </a:r>
        </a:p>
      </dgm:t>
    </dgm:pt>
    <dgm:pt modelId="{4638DEB9-5654-4787-B34F-6FEB8D261271}" type="parTrans" cxnId="{EF0C6D18-408A-4D08-94B0-595665BDE863}">
      <dgm:prSet/>
      <dgm:spPr/>
      <dgm:t>
        <a:bodyPr/>
        <a:lstStyle/>
        <a:p>
          <a:endParaRPr lang="ru-RU"/>
        </a:p>
      </dgm:t>
    </dgm:pt>
    <dgm:pt modelId="{71349B98-4252-4F37-A478-EBF4382C3B37}" type="sibTrans" cxnId="{EF0C6D18-408A-4D08-94B0-595665BDE863}">
      <dgm:prSet/>
      <dgm:spPr/>
      <dgm:t>
        <a:bodyPr/>
        <a:lstStyle/>
        <a:p>
          <a:endParaRPr lang="ru-RU"/>
        </a:p>
      </dgm:t>
    </dgm:pt>
    <dgm:pt modelId="{6AF5B203-62A4-4A0D-8F9E-87076E56628F}">
      <dgm:prSet phldrT="[Текст]"/>
      <dgm:spPr/>
      <dgm:t>
        <a:bodyPr/>
        <a:lstStyle/>
        <a:p>
          <a:r>
            <a:rPr lang="ru-RU" dirty="0"/>
            <a:t>Либеральный</a:t>
          </a:r>
        </a:p>
      </dgm:t>
    </dgm:pt>
    <dgm:pt modelId="{45A7C2E1-CFDB-4103-9875-8D267A7B4DA4}" type="parTrans" cxnId="{EA9B6A63-497A-45DD-834A-B9E19B6ED232}">
      <dgm:prSet/>
      <dgm:spPr/>
      <dgm:t>
        <a:bodyPr/>
        <a:lstStyle/>
        <a:p>
          <a:endParaRPr lang="ru-RU"/>
        </a:p>
      </dgm:t>
    </dgm:pt>
    <dgm:pt modelId="{180220D0-4DBD-44B2-A899-D18DBCDFF472}" type="sibTrans" cxnId="{EA9B6A63-497A-45DD-834A-B9E19B6ED232}">
      <dgm:prSet/>
      <dgm:spPr/>
      <dgm:t>
        <a:bodyPr/>
        <a:lstStyle/>
        <a:p>
          <a:endParaRPr lang="ru-RU"/>
        </a:p>
      </dgm:t>
    </dgm:pt>
    <dgm:pt modelId="{04462A4B-87CB-4B75-83E2-E8B87945DB0B}">
      <dgm:prSet/>
      <dgm:spPr/>
      <dgm:t>
        <a:bodyPr/>
        <a:lstStyle/>
        <a:p>
          <a:r>
            <a:rPr lang="ru-RU" dirty="0"/>
            <a:t>Демократичный</a:t>
          </a:r>
        </a:p>
      </dgm:t>
    </dgm:pt>
    <dgm:pt modelId="{DCD5E691-A1EA-4287-AA14-65B81BEF90DC}" type="parTrans" cxnId="{03E15F94-8B93-46A1-AA68-6E0E99E10FA1}">
      <dgm:prSet/>
      <dgm:spPr/>
      <dgm:t>
        <a:bodyPr/>
        <a:lstStyle/>
        <a:p>
          <a:endParaRPr lang="ru-RU"/>
        </a:p>
      </dgm:t>
    </dgm:pt>
    <dgm:pt modelId="{7CBAFDFE-3B98-4C94-9E7D-FBD15C618C31}" type="sibTrans" cxnId="{03E15F94-8B93-46A1-AA68-6E0E99E10FA1}">
      <dgm:prSet/>
      <dgm:spPr/>
      <dgm:t>
        <a:bodyPr/>
        <a:lstStyle/>
        <a:p>
          <a:endParaRPr lang="ru-RU"/>
        </a:p>
      </dgm:t>
    </dgm:pt>
    <dgm:pt modelId="{7851CF1A-125C-40CE-ACBD-E445C73A67B3}" type="pres">
      <dgm:prSet presAssocID="{0412C1BC-E399-40CF-9101-F3AAD2E14893}" presName="linear" presStyleCnt="0">
        <dgm:presLayoutVars>
          <dgm:dir/>
          <dgm:animLvl val="lvl"/>
          <dgm:resizeHandles val="exact"/>
        </dgm:presLayoutVars>
      </dgm:prSet>
      <dgm:spPr/>
    </dgm:pt>
    <dgm:pt modelId="{66890260-9377-48CD-B8C7-AC9B80F6CE5C}" type="pres">
      <dgm:prSet presAssocID="{23EFB0A3-9775-4916-B457-7351EE9AEAB0}" presName="parentLin" presStyleCnt="0"/>
      <dgm:spPr/>
    </dgm:pt>
    <dgm:pt modelId="{1EE6AA41-5FDD-4D1E-AAD4-43EFB0CB63FB}" type="pres">
      <dgm:prSet presAssocID="{23EFB0A3-9775-4916-B457-7351EE9AEAB0}" presName="parentLeftMargin" presStyleLbl="node1" presStyleIdx="0" presStyleCnt="3"/>
      <dgm:spPr/>
    </dgm:pt>
    <dgm:pt modelId="{A3B25B68-133B-4AB3-8F35-EFED14F4AFDE}" type="pres">
      <dgm:prSet presAssocID="{23EFB0A3-9775-4916-B457-7351EE9AEAB0}" presName="parentText" presStyleLbl="node1" presStyleIdx="0" presStyleCnt="3">
        <dgm:presLayoutVars>
          <dgm:chMax val="0"/>
          <dgm:bulletEnabled val="1"/>
        </dgm:presLayoutVars>
      </dgm:prSet>
      <dgm:spPr/>
    </dgm:pt>
    <dgm:pt modelId="{B34B36D4-B156-4D08-B61B-F1D73DFB72A8}" type="pres">
      <dgm:prSet presAssocID="{23EFB0A3-9775-4916-B457-7351EE9AEAB0}" presName="negativeSpace" presStyleCnt="0"/>
      <dgm:spPr/>
    </dgm:pt>
    <dgm:pt modelId="{42956DEA-B023-4D1F-A1A1-EC3443B5C10B}" type="pres">
      <dgm:prSet presAssocID="{23EFB0A3-9775-4916-B457-7351EE9AEAB0}" presName="childText" presStyleLbl="conFgAcc1" presStyleIdx="0" presStyleCnt="3">
        <dgm:presLayoutVars>
          <dgm:bulletEnabled val="1"/>
        </dgm:presLayoutVars>
      </dgm:prSet>
      <dgm:spPr/>
    </dgm:pt>
    <dgm:pt modelId="{770629EE-E535-45F0-BA4A-7B0CF4E2F4C2}" type="pres">
      <dgm:prSet presAssocID="{71349B98-4252-4F37-A478-EBF4382C3B37}" presName="spaceBetweenRectangles" presStyleCnt="0"/>
      <dgm:spPr/>
    </dgm:pt>
    <dgm:pt modelId="{CD4E2E62-A2F2-4F78-A5C0-6EB587D43CF4}" type="pres">
      <dgm:prSet presAssocID="{6AF5B203-62A4-4A0D-8F9E-87076E56628F}" presName="parentLin" presStyleCnt="0"/>
      <dgm:spPr/>
    </dgm:pt>
    <dgm:pt modelId="{EA5AA83B-A441-4297-85D0-6D601D57C1A3}" type="pres">
      <dgm:prSet presAssocID="{6AF5B203-62A4-4A0D-8F9E-87076E56628F}" presName="parentLeftMargin" presStyleLbl="node1" presStyleIdx="0" presStyleCnt="3"/>
      <dgm:spPr/>
    </dgm:pt>
    <dgm:pt modelId="{417DC962-A157-497E-A927-15CD85E640A4}" type="pres">
      <dgm:prSet presAssocID="{6AF5B203-62A4-4A0D-8F9E-87076E56628F}" presName="parentText" presStyleLbl="node1" presStyleIdx="1" presStyleCnt="3">
        <dgm:presLayoutVars>
          <dgm:chMax val="0"/>
          <dgm:bulletEnabled val="1"/>
        </dgm:presLayoutVars>
      </dgm:prSet>
      <dgm:spPr/>
    </dgm:pt>
    <dgm:pt modelId="{E239E242-1FEC-4201-9B5A-2D2D761D1B7E}" type="pres">
      <dgm:prSet presAssocID="{6AF5B203-62A4-4A0D-8F9E-87076E56628F}" presName="negativeSpace" presStyleCnt="0"/>
      <dgm:spPr/>
    </dgm:pt>
    <dgm:pt modelId="{D78C9A8F-46D4-425C-86C1-AF4F58AB9316}" type="pres">
      <dgm:prSet presAssocID="{6AF5B203-62A4-4A0D-8F9E-87076E56628F}" presName="childText" presStyleLbl="conFgAcc1" presStyleIdx="1" presStyleCnt="3">
        <dgm:presLayoutVars>
          <dgm:bulletEnabled val="1"/>
        </dgm:presLayoutVars>
      </dgm:prSet>
      <dgm:spPr/>
    </dgm:pt>
    <dgm:pt modelId="{C14EF8F1-C58E-4E02-BC0B-E3CA2B34736E}" type="pres">
      <dgm:prSet presAssocID="{180220D0-4DBD-44B2-A899-D18DBCDFF472}" presName="spaceBetweenRectangles" presStyleCnt="0"/>
      <dgm:spPr/>
    </dgm:pt>
    <dgm:pt modelId="{56757280-43BE-48E8-9CC9-1ABA8238CC91}" type="pres">
      <dgm:prSet presAssocID="{04462A4B-87CB-4B75-83E2-E8B87945DB0B}" presName="parentLin" presStyleCnt="0"/>
      <dgm:spPr/>
    </dgm:pt>
    <dgm:pt modelId="{11D7EEB0-80E9-44D7-913F-A0807A9C9757}" type="pres">
      <dgm:prSet presAssocID="{04462A4B-87CB-4B75-83E2-E8B87945DB0B}" presName="parentLeftMargin" presStyleLbl="node1" presStyleIdx="1" presStyleCnt="3"/>
      <dgm:spPr/>
    </dgm:pt>
    <dgm:pt modelId="{AB897551-BCF7-42DF-BDE9-776DF776C954}" type="pres">
      <dgm:prSet presAssocID="{04462A4B-87CB-4B75-83E2-E8B87945DB0B}" presName="parentText" presStyleLbl="node1" presStyleIdx="2" presStyleCnt="3">
        <dgm:presLayoutVars>
          <dgm:chMax val="0"/>
          <dgm:bulletEnabled val="1"/>
        </dgm:presLayoutVars>
      </dgm:prSet>
      <dgm:spPr/>
    </dgm:pt>
    <dgm:pt modelId="{EC150291-3A67-4064-9EB9-D099AFCC5815}" type="pres">
      <dgm:prSet presAssocID="{04462A4B-87CB-4B75-83E2-E8B87945DB0B}" presName="negativeSpace" presStyleCnt="0"/>
      <dgm:spPr/>
    </dgm:pt>
    <dgm:pt modelId="{9667BA7A-427C-4639-A9A5-FA6E3AA3FE20}" type="pres">
      <dgm:prSet presAssocID="{04462A4B-87CB-4B75-83E2-E8B87945DB0B}" presName="childText" presStyleLbl="conFgAcc1" presStyleIdx="2" presStyleCnt="3">
        <dgm:presLayoutVars>
          <dgm:bulletEnabled val="1"/>
        </dgm:presLayoutVars>
      </dgm:prSet>
      <dgm:spPr/>
    </dgm:pt>
  </dgm:ptLst>
  <dgm:cxnLst>
    <dgm:cxn modelId="{67D4B20B-2032-486C-913F-12BEE138D019}" type="presOf" srcId="{23EFB0A3-9775-4916-B457-7351EE9AEAB0}" destId="{A3B25B68-133B-4AB3-8F35-EFED14F4AFDE}" srcOrd="1" destOrd="0" presId="urn:microsoft.com/office/officeart/2005/8/layout/list1"/>
    <dgm:cxn modelId="{EF0C6D18-408A-4D08-94B0-595665BDE863}" srcId="{0412C1BC-E399-40CF-9101-F3AAD2E14893}" destId="{23EFB0A3-9775-4916-B457-7351EE9AEAB0}" srcOrd="0" destOrd="0" parTransId="{4638DEB9-5654-4787-B34F-6FEB8D261271}" sibTransId="{71349B98-4252-4F37-A478-EBF4382C3B37}"/>
    <dgm:cxn modelId="{9BC9DC40-F76C-4CD3-8475-74DB5507F53A}" type="presOf" srcId="{04462A4B-87CB-4B75-83E2-E8B87945DB0B}" destId="{AB897551-BCF7-42DF-BDE9-776DF776C954}" srcOrd="1" destOrd="0" presId="urn:microsoft.com/office/officeart/2005/8/layout/list1"/>
    <dgm:cxn modelId="{EA9B6A63-497A-45DD-834A-B9E19B6ED232}" srcId="{0412C1BC-E399-40CF-9101-F3AAD2E14893}" destId="{6AF5B203-62A4-4A0D-8F9E-87076E56628F}" srcOrd="1" destOrd="0" parTransId="{45A7C2E1-CFDB-4103-9875-8D267A7B4DA4}" sibTransId="{180220D0-4DBD-44B2-A899-D18DBCDFF472}"/>
    <dgm:cxn modelId="{79AE2945-2A7A-464D-9B97-1B014F8439D1}" type="presOf" srcId="{0412C1BC-E399-40CF-9101-F3AAD2E14893}" destId="{7851CF1A-125C-40CE-ACBD-E445C73A67B3}" srcOrd="0" destOrd="0" presId="urn:microsoft.com/office/officeart/2005/8/layout/list1"/>
    <dgm:cxn modelId="{03E15F94-8B93-46A1-AA68-6E0E99E10FA1}" srcId="{0412C1BC-E399-40CF-9101-F3AAD2E14893}" destId="{04462A4B-87CB-4B75-83E2-E8B87945DB0B}" srcOrd="2" destOrd="0" parTransId="{DCD5E691-A1EA-4287-AA14-65B81BEF90DC}" sibTransId="{7CBAFDFE-3B98-4C94-9E7D-FBD15C618C31}"/>
    <dgm:cxn modelId="{2EA3F395-6B5C-47B0-9AF6-2A36CE510E96}" type="presOf" srcId="{23EFB0A3-9775-4916-B457-7351EE9AEAB0}" destId="{1EE6AA41-5FDD-4D1E-AAD4-43EFB0CB63FB}" srcOrd="0" destOrd="0" presId="urn:microsoft.com/office/officeart/2005/8/layout/list1"/>
    <dgm:cxn modelId="{309E3FA9-C831-49EF-8ED8-AB8306B3DC2A}" type="presOf" srcId="{04462A4B-87CB-4B75-83E2-E8B87945DB0B}" destId="{11D7EEB0-80E9-44D7-913F-A0807A9C9757}" srcOrd="0" destOrd="0" presId="urn:microsoft.com/office/officeart/2005/8/layout/list1"/>
    <dgm:cxn modelId="{0F4268B8-5835-4210-9BE6-0F9B347DAC62}" type="presOf" srcId="{6AF5B203-62A4-4A0D-8F9E-87076E56628F}" destId="{EA5AA83B-A441-4297-85D0-6D601D57C1A3}" srcOrd="0" destOrd="0" presId="urn:microsoft.com/office/officeart/2005/8/layout/list1"/>
    <dgm:cxn modelId="{3E4C92D1-577F-40A5-A094-4BE6F3B01E8B}" type="presOf" srcId="{6AF5B203-62A4-4A0D-8F9E-87076E56628F}" destId="{417DC962-A157-497E-A927-15CD85E640A4}" srcOrd="1" destOrd="0" presId="urn:microsoft.com/office/officeart/2005/8/layout/list1"/>
    <dgm:cxn modelId="{A9042D62-E2FB-4A62-91BB-BC32832B39BF}" type="presParOf" srcId="{7851CF1A-125C-40CE-ACBD-E445C73A67B3}" destId="{66890260-9377-48CD-B8C7-AC9B80F6CE5C}" srcOrd="0" destOrd="0" presId="urn:microsoft.com/office/officeart/2005/8/layout/list1"/>
    <dgm:cxn modelId="{302F7113-9B48-4D9C-89D9-540DBC8222F2}" type="presParOf" srcId="{66890260-9377-48CD-B8C7-AC9B80F6CE5C}" destId="{1EE6AA41-5FDD-4D1E-AAD4-43EFB0CB63FB}" srcOrd="0" destOrd="0" presId="urn:microsoft.com/office/officeart/2005/8/layout/list1"/>
    <dgm:cxn modelId="{84E13D99-7506-4A1C-A0B4-3CE3EE615313}" type="presParOf" srcId="{66890260-9377-48CD-B8C7-AC9B80F6CE5C}" destId="{A3B25B68-133B-4AB3-8F35-EFED14F4AFDE}" srcOrd="1" destOrd="0" presId="urn:microsoft.com/office/officeart/2005/8/layout/list1"/>
    <dgm:cxn modelId="{5086B5EE-85D3-4FD1-9363-3A1659B4230D}" type="presParOf" srcId="{7851CF1A-125C-40CE-ACBD-E445C73A67B3}" destId="{B34B36D4-B156-4D08-B61B-F1D73DFB72A8}" srcOrd="1" destOrd="0" presId="urn:microsoft.com/office/officeart/2005/8/layout/list1"/>
    <dgm:cxn modelId="{040CA433-4C37-4EB9-A158-CC3E4F74A5C6}" type="presParOf" srcId="{7851CF1A-125C-40CE-ACBD-E445C73A67B3}" destId="{42956DEA-B023-4D1F-A1A1-EC3443B5C10B}" srcOrd="2" destOrd="0" presId="urn:microsoft.com/office/officeart/2005/8/layout/list1"/>
    <dgm:cxn modelId="{73B7A1F6-C425-474B-813F-C4F0B5F9A600}" type="presParOf" srcId="{7851CF1A-125C-40CE-ACBD-E445C73A67B3}" destId="{770629EE-E535-45F0-BA4A-7B0CF4E2F4C2}" srcOrd="3" destOrd="0" presId="urn:microsoft.com/office/officeart/2005/8/layout/list1"/>
    <dgm:cxn modelId="{9D33F056-5733-4EAD-982C-238C1F00D5D3}" type="presParOf" srcId="{7851CF1A-125C-40CE-ACBD-E445C73A67B3}" destId="{CD4E2E62-A2F2-4F78-A5C0-6EB587D43CF4}" srcOrd="4" destOrd="0" presId="urn:microsoft.com/office/officeart/2005/8/layout/list1"/>
    <dgm:cxn modelId="{23D2EE66-F5F1-4DCB-857D-7863A4AF7BFB}" type="presParOf" srcId="{CD4E2E62-A2F2-4F78-A5C0-6EB587D43CF4}" destId="{EA5AA83B-A441-4297-85D0-6D601D57C1A3}" srcOrd="0" destOrd="0" presId="urn:microsoft.com/office/officeart/2005/8/layout/list1"/>
    <dgm:cxn modelId="{6144AFBD-73C8-4609-8344-7689D029D206}" type="presParOf" srcId="{CD4E2E62-A2F2-4F78-A5C0-6EB587D43CF4}" destId="{417DC962-A157-497E-A927-15CD85E640A4}" srcOrd="1" destOrd="0" presId="urn:microsoft.com/office/officeart/2005/8/layout/list1"/>
    <dgm:cxn modelId="{D55D1415-B46C-49EE-8A38-4ED9CEBEE2F3}" type="presParOf" srcId="{7851CF1A-125C-40CE-ACBD-E445C73A67B3}" destId="{E239E242-1FEC-4201-9B5A-2D2D761D1B7E}" srcOrd="5" destOrd="0" presId="urn:microsoft.com/office/officeart/2005/8/layout/list1"/>
    <dgm:cxn modelId="{32B60E94-EC4D-4985-8ADA-7D43628A2D8F}" type="presParOf" srcId="{7851CF1A-125C-40CE-ACBD-E445C73A67B3}" destId="{D78C9A8F-46D4-425C-86C1-AF4F58AB9316}" srcOrd="6" destOrd="0" presId="urn:microsoft.com/office/officeart/2005/8/layout/list1"/>
    <dgm:cxn modelId="{A8874532-C508-42C3-B3FE-674D89728AE7}" type="presParOf" srcId="{7851CF1A-125C-40CE-ACBD-E445C73A67B3}" destId="{C14EF8F1-C58E-4E02-BC0B-E3CA2B34736E}" srcOrd="7" destOrd="0" presId="urn:microsoft.com/office/officeart/2005/8/layout/list1"/>
    <dgm:cxn modelId="{170D8849-681D-4384-9DA5-55BE2F198E1A}" type="presParOf" srcId="{7851CF1A-125C-40CE-ACBD-E445C73A67B3}" destId="{56757280-43BE-48E8-9CC9-1ABA8238CC91}" srcOrd="8" destOrd="0" presId="urn:microsoft.com/office/officeart/2005/8/layout/list1"/>
    <dgm:cxn modelId="{16A7CD41-7E99-4DB9-81DF-013168CF8337}" type="presParOf" srcId="{56757280-43BE-48E8-9CC9-1ABA8238CC91}" destId="{11D7EEB0-80E9-44D7-913F-A0807A9C9757}" srcOrd="0" destOrd="0" presId="urn:microsoft.com/office/officeart/2005/8/layout/list1"/>
    <dgm:cxn modelId="{800CD45E-2BDA-4C8B-9202-B8E78F521E4D}" type="presParOf" srcId="{56757280-43BE-48E8-9CC9-1ABA8238CC91}" destId="{AB897551-BCF7-42DF-BDE9-776DF776C954}" srcOrd="1" destOrd="0" presId="urn:microsoft.com/office/officeart/2005/8/layout/list1"/>
    <dgm:cxn modelId="{CD1784FA-B85A-4F88-9A86-0D06F1FA5CB2}" type="presParOf" srcId="{7851CF1A-125C-40CE-ACBD-E445C73A67B3}" destId="{EC150291-3A67-4064-9EB9-D099AFCC5815}" srcOrd="9" destOrd="0" presId="urn:microsoft.com/office/officeart/2005/8/layout/list1"/>
    <dgm:cxn modelId="{3F075C01-3B97-4886-8266-69F84CB1C684}" type="presParOf" srcId="{7851CF1A-125C-40CE-ACBD-E445C73A67B3}" destId="{9667BA7A-427C-4639-A9A5-FA6E3AA3FE2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56DEA-B023-4D1F-A1A1-EC3443B5C10B}">
      <dsp:nvSpPr>
        <dsp:cNvPr id="0" name=""/>
        <dsp:cNvSpPr/>
      </dsp:nvSpPr>
      <dsp:spPr>
        <a:xfrm>
          <a:off x="0" y="546302"/>
          <a:ext cx="8596312" cy="9324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B25B68-133B-4AB3-8F35-EFED14F4AFDE}">
      <dsp:nvSpPr>
        <dsp:cNvPr id="0" name=""/>
        <dsp:cNvSpPr/>
      </dsp:nvSpPr>
      <dsp:spPr>
        <a:xfrm>
          <a:off x="429815" y="182"/>
          <a:ext cx="6017418" cy="10922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44" tIns="0" rIns="227444" bIns="0" numCol="1" spcCol="1270" anchor="ctr" anchorCtr="0">
          <a:noAutofit/>
        </a:bodyPr>
        <a:lstStyle/>
        <a:p>
          <a:pPr marL="0" lvl="0" indent="0" algn="l" defTabSz="1644650">
            <a:lnSpc>
              <a:spcPct val="90000"/>
            </a:lnSpc>
            <a:spcBef>
              <a:spcPct val="0"/>
            </a:spcBef>
            <a:spcAft>
              <a:spcPct val="35000"/>
            </a:spcAft>
            <a:buNone/>
          </a:pPr>
          <a:r>
            <a:rPr lang="ru-RU" sz="3700" kern="1200" dirty="0"/>
            <a:t>Авторитарный</a:t>
          </a:r>
        </a:p>
      </dsp:txBody>
      <dsp:txXfrm>
        <a:off x="483134" y="53501"/>
        <a:ext cx="5910780" cy="985602"/>
      </dsp:txXfrm>
    </dsp:sp>
    <dsp:sp modelId="{D78C9A8F-46D4-425C-86C1-AF4F58AB9316}">
      <dsp:nvSpPr>
        <dsp:cNvPr id="0" name=""/>
        <dsp:cNvSpPr/>
      </dsp:nvSpPr>
      <dsp:spPr>
        <a:xfrm>
          <a:off x="0" y="2224622"/>
          <a:ext cx="8596312" cy="9324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7DC962-A157-497E-A927-15CD85E640A4}">
      <dsp:nvSpPr>
        <dsp:cNvPr id="0" name=""/>
        <dsp:cNvSpPr/>
      </dsp:nvSpPr>
      <dsp:spPr>
        <a:xfrm>
          <a:off x="429815" y="1678502"/>
          <a:ext cx="6017418" cy="10922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44" tIns="0" rIns="227444" bIns="0" numCol="1" spcCol="1270" anchor="ctr" anchorCtr="0">
          <a:noAutofit/>
        </a:bodyPr>
        <a:lstStyle/>
        <a:p>
          <a:pPr marL="0" lvl="0" indent="0" algn="l" defTabSz="1644650">
            <a:lnSpc>
              <a:spcPct val="90000"/>
            </a:lnSpc>
            <a:spcBef>
              <a:spcPct val="0"/>
            </a:spcBef>
            <a:spcAft>
              <a:spcPct val="35000"/>
            </a:spcAft>
            <a:buNone/>
          </a:pPr>
          <a:r>
            <a:rPr lang="ru-RU" sz="3700" kern="1200" dirty="0"/>
            <a:t>Либеральный</a:t>
          </a:r>
        </a:p>
      </dsp:txBody>
      <dsp:txXfrm>
        <a:off x="483134" y="1731821"/>
        <a:ext cx="5910780" cy="985602"/>
      </dsp:txXfrm>
    </dsp:sp>
    <dsp:sp modelId="{9667BA7A-427C-4639-A9A5-FA6E3AA3FE20}">
      <dsp:nvSpPr>
        <dsp:cNvPr id="0" name=""/>
        <dsp:cNvSpPr/>
      </dsp:nvSpPr>
      <dsp:spPr>
        <a:xfrm>
          <a:off x="0" y="3902942"/>
          <a:ext cx="8596312" cy="9324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897551-BCF7-42DF-BDE9-776DF776C954}">
      <dsp:nvSpPr>
        <dsp:cNvPr id="0" name=""/>
        <dsp:cNvSpPr/>
      </dsp:nvSpPr>
      <dsp:spPr>
        <a:xfrm>
          <a:off x="429815" y="3356822"/>
          <a:ext cx="6017418" cy="10922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44" tIns="0" rIns="227444" bIns="0" numCol="1" spcCol="1270" anchor="ctr" anchorCtr="0">
          <a:noAutofit/>
        </a:bodyPr>
        <a:lstStyle/>
        <a:p>
          <a:pPr marL="0" lvl="0" indent="0" algn="l" defTabSz="1644650">
            <a:lnSpc>
              <a:spcPct val="90000"/>
            </a:lnSpc>
            <a:spcBef>
              <a:spcPct val="0"/>
            </a:spcBef>
            <a:spcAft>
              <a:spcPct val="35000"/>
            </a:spcAft>
            <a:buNone/>
          </a:pPr>
          <a:r>
            <a:rPr lang="ru-RU" sz="3700" kern="1200" dirty="0"/>
            <a:t>Демократичный</a:t>
          </a:r>
        </a:p>
      </dsp:txBody>
      <dsp:txXfrm>
        <a:off x="483134" y="3410141"/>
        <a:ext cx="5910780" cy="98560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3/6/2023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3/6/2023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3/6/2023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3/6/2023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B0AFF6-BA6E-4885-90BF-4C41A771B78A}"/>
              </a:ext>
            </a:extLst>
          </p:cNvPr>
          <p:cNvSpPr>
            <a:spLocks noGrp="1"/>
          </p:cNvSpPr>
          <p:nvPr>
            <p:ph type="ctrTitle"/>
          </p:nvPr>
        </p:nvSpPr>
        <p:spPr>
          <a:xfrm>
            <a:off x="651164" y="1239210"/>
            <a:ext cx="8825345" cy="3138825"/>
          </a:xfrm>
        </p:spPr>
        <p:txBody>
          <a:bodyPr/>
          <a:lstStyle/>
          <a:p>
            <a:pPr algn="ctr"/>
            <a:r>
              <a:rPr lang="ru-RU" sz="6000" b="1" dirty="0"/>
              <a:t>Мастер-класс </a:t>
            </a:r>
            <a:br>
              <a:rPr lang="ru-RU" sz="6000" b="1" dirty="0"/>
            </a:br>
            <a:r>
              <a:rPr lang="ru-RU" sz="7200" b="1" dirty="0"/>
              <a:t>«Роль семьи в воспитании детей»</a:t>
            </a:r>
          </a:p>
        </p:txBody>
      </p:sp>
      <p:sp>
        <p:nvSpPr>
          <p:cNvPr id="3" name="Подзаголовок 2">
            <a:extLst>
              <a:ext uri="{FF2B5EF4-FFF2-40B4-BE49-F238E27FC236}">
                <a16:creationId xmlns:a16="http://schemas.microsoft.com/office/drawing/2014/main" id="{267428C8-4E5F-428D-996B-96BC47A791F8}"/>
              </a:ext>
            </a:extLst>
          </p:cNvPr>
          <p:cNvSpPr>
            <a:spLocks noGrp="1"/>
          </p:cNvSpPr>
          <p:nvPr>
            <p:ph type="subTitle" idx="1"/>
          </p:nvPr>
        </p:nvSpPr>
        <p:spPr>
          <a:xfrm>
            <a:off x="5979851" y="4715855"/>
            <a:ext cx="3496658" cy="1096899"/>
          </a:xfrm>
        </p:spPr>
        <p:txBody>
          <a:bodyPr/>
          <a:lstStyle/>
          <a:p>
            <a:r>
              <a:rPr lang="ru-RU" dirty="0">
                <a:solidFill>
                  <a:schemeClr val="accent1">
                    <a:lumMod val="50000"/>
                  </a:schemeClr>
                </a:solidFill>
              </a:rPr>
              <a:t>Подготовила педагог-психолог МБОУ ППМС «</a:t>
            </a:r>
            <a:r>
              <a:rPr lang="ru-RU" dirty="0" err="1">
                <a:solidFill>
                  <a:schemeClr val="accent1">
                    <a:lumMod val="50000"/>
                  </a:schemeClr>
                </a:solidFill>
              </a:rPr>
              <a:t>ЦДиК</a:t>
            </a:r>
            <a:r>
              <a:rPr lang="ru-RU" dirty="0">
                <a:solidFill>
                  <a:schemeClr val="accent1">
                    <a:lumMod val="50000"/>
                  </a:schemeClr>
                </a:solidFill>
              </a:rPr>
              <a:t>» НМР РТ Петрова Е.В.</a:t>
            </a:r>
          </a:p>
        </p:txBody>
      </p:sp>
    </p:spTree>
    <p:extLst>
      <p:ext uri="{BB962C8B-B14F-4D97-AF65-F5344CB8AC3E}">
        <p14:creationId xmlns:p14="http://schemas.microsoft.com/office/powerpoint/2010/main" val="3408630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0DB889-63EB-493B-8592-0749310ACD96}"/>
              </a:ext>
            </a:extLst>
          </p:cNvPr>
          <p:cNvSpPr>
            <a:spLocks noGrp="1"/>
          </p:cNvSpPr>
          <p:nvPr>
            <p:ph type="title"/>
          </p:nvPr>
        </p:nvSpPr>
        <p:spPr>
          <a:xfrm>
            <a:off x="677334" y="609600"/>
            <a:ext cx="8596668" cy="678873"/>
          </a:xfrm>
        </p:spPr>
        <p:txBody>
          <a:bodyPr/>
          <a:lstStyle/>
          <a:p>
            <a:r>
              <a:rPr lang="ru-RU" dirty="0"/>
              <a:t>Родительская </a:t>
            </a:r>
            <a:r>
              <a:rPr lang="ru-RU" dirty="0" err="1"/>
              <a:t>гиперопека</a:t>
            </a:r>
            <a:endParaRPr lang="ru-RU" dirty="0"/>
          </a:p>
        </p:txBody>
      </p:sp>
      <p:pic>
        <p:nvPicPr>
          <p:cNvPr id="13314" name="Picture 2" descr="https://psyfiles.ru/wp-content/uploads/e/7/9/e79280d688698c9e666934c719b9d5ac.jpeg">
            <a:extLst>
              <a:ext uri="{FF2B5EF4-FFF2-40B4-BE49-F238E27FC236}">
                <a16:creationId xmlns:a16="http://schemas.microsoft.com/office/drawing/2014/main" id="{31AFC907-1155-4C34-98B5-2435DCF2B4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826758"/>
            <a:ext cx="8893002" cy="4483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7922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0DB889-63EB-493B-8592-0749310ACD96}"/>
              </a:ext>
            </a:extLst>
          </p:cNvPr>
          <p:cNvSpPr>
            <a:spLocks noGrp="1"/>
          </p:cNvSpPr>
          <p:nvPr>
            <p:ph type="title"/>
          </p:nvPr>
        </p:nvSpPr>
        <p:spPr>
          <a:xfrm>
            <a:off x="677334" y="609600"/>
            <a:ext cx="8596668" cy="678873"/>
          </a:xfrm>
        </p:spPr>
        <p:txBody>
          <a:bodyPr/>
          <a:lstStyle/>
          <a:p>
            <a:r>
              <a:rPr lang="ru-RU" dirty="0"/>
              <a:t>Родительская </a:t>
            </a:r>
            <a:r>
              <a:rPr lang="ru-RU" dirty="0" err="1"/>
              <a:t>гиперопека</a:t>
            </a:r>
            <a:r>
              <a:rPr lang="ru-RU" dirty="0"/>
              <a:t>: причины</a:t>
            </a:r>
          </a:p>
        </p:txBody>
      </p:sp>
      <p:sp>
        <p:nvSpPr>
          <p:cNvPr id="4" name="Объект 2">
            <a:extLst>
              <a:ext uri="{FF2B5EF4-FFF2-40B4-BE49-F238E27FC236}">
                <a16:creationId xmlns:a16="http://schemas.microsoft.com/office/drawing/2014/main" id="{D40636FE-A9CC-4367-A463-5B91BD93825F}"/>
              </a:ext>
            </a:extLst>
          </p:cNvPr>
          <p:cNvSpPr>
            <a:spLocks noGrp="1"/>
          </p:cNvSpPr>
          <p:nvPr>
            <p:ph idx="1"/>
          </p:nvPr>
        </p:nvSpPr>
        <p:spPr>
          <a:xfrm>
            <a:off x="677334" y="1648691"/>
            <a:ext cx="8596668" cy="4599709"/>
          </a:xfrm>
        </p:spPr>
        <p:txBody>
          <a:bodyPr>
            <a:normAutofit/>
          </a:bodyPr>
          <a:lstStyle/>
          <a:p>
            <a:pPr fontAlgn="base"/>
            <a:r>
              <a:rPr lang="ru-RU" b="1" i="1" u="sng" dirty="0"/>
              <a:t>Дефицит общения, который обычно сопутствует молодым мамам, находящимся в декрете</a:t>
            </a:r>
            <a:r>
              <a:rPr lang="ru-RU" dirty="0"/>
              <a:t>. В связи с этим, все нерастраченное внимание молодой мамы переносится на ребенка, которого просто «душат» излишней заботой.</a:t>
            </a:r>
          </a:p>
          <a:p>
            <a:pPr fontAlgn="base"/>
            <a:r>
              <a:rPr lang="ru-RU" b="1" i="1" u="sng" dirty="0"/>
              <a:t>Темперамент самой молодой мамочки</a:t>
            </a:r>
            <a:r>
              <a:rPr lang="ru-RU" dirty="0"/>
              <a:t>. Кто обычно боится всего и всех, считая, что окружающий мир несправедлив и полон опасностей? Конечно, меланхолики! И неудивительно, если меланхоличная мама вдруг начнет оберегать своего малыша от всего, что мало-мальски может ему навредить – то есть, от всего!</a:t>
            </a:r>
          </a:p>
          <a:p>
            <a:pPr fontAlgn="base"/>
            <a:r>
              <a:rPr lang="ru-RU" b="1" i="1" u="sng" dirty="0"/>
              <a:t>Неважные семейные отношения</a:t>
            </a:r>
            <a:r>
              <a:rPr lang="ru-RU" dirty="0"/>
              <a:t>, в которых мама, не ощущая поддержки мужа, начинает направлять всю свою нерастраченную любовь и заботу на ребенка. Родительская </a:t>
            </a:r>
            <a:r>
              <a:rPr lang="ru-RU" dirty="0" err="1"/>
              <a:t>гиперопека</a:t>
            </a:r>
            <a:r>
              <a:rPr lang="ru-RU" dirty="0"/>
              <a:t> возникает как результат соединения заботы о ребенке и заботы о муже, направленных в итоге только на одного ребенка.</a:t>
            </a:r>
          </a:p>
        </p:txBody>
      </p:sp>
    </p:spTree>
    <p:extLst>
      <p:ext uri="{BB962C8B-B14F-4D97-AF65-F5344CB8AC3E}">
        <p14:creationId xmlns:p14="http://schemas.microsoft.com/office/powerpoint/2010/main" val="2805710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0DB889-63EB-493B-8592-0749310ACD96}"/>
              </a:ext>
            </a:extLst>
          </p:cNvPr>
          <p:cNvSpPr>
            <a:spLocks noGrp="1"/>
          </p:cNvSpPr>
          <p:nvPr>
            <p:ph type="title"/>
          </p:nvPr>
        </p:nvSpPr>
        <p:spPr>
          <a:xfrm>
            <a:off x="677334" y="609600"/>
            <a:ext cx="8596668" cy="678873"/>
          </a:xfrm>
        </p:spPr>
        <p:txBody>
          <a:bodyPr/>
          <a:lstStyle/>
          <a:p>
            <a:r>
              <a:rPr lang="ru-RU" dirty="0"/>
              <a:t>Родительская </a:t>
            </a:r>
            <a:r>
              <a:rPr lang="ru-RU" dirty="0" err="1"/>
              <a:t>гиперопека</a:t>
            </a:r>
            <a:r>
              <a:rPr lang="ru-RU" dirty="0"/>
              <a:t>: причины</a:t>
            </a:r>
          </a:p>
        </p:txBody>
      </p:sp>
      <p:sp>
        <p:nvSpPr>
          <p:cNvPr id="4" name="Объект 2">
            <a:extLst>
              <a:ext uri="{FF2B5EF4-FFF2-40B4-BE49-F238E27FC236}">
                <a16:creationId xmlns:a16="http://schemas.microsoft.com/office/drawing/2014/main" id="{D40636FE-A9CC-4367-A463-5B91BD93825F}"/>
              </a:ext>
            </a:extLst>
          </p:cNvPr>
          <p:cNvSpPr>
            <a:spLocks noGrp="1"/>
          </p:cNvSpPr>
          <p:nvPr>
            <p:ph idx="1"/>
          </p:nvPr>
        </p:nvSpPr>
        <p:spPr>
          <a:xfrm>
            <a:off x="677334" y="2092036"/>
            <a:ext cx="8596668" cy="4156364"/>
          </a:xfrm>
        </p:spPr>
        <p:txBody>
          <a:bodyPr>
            <a:normAutofit/>
          </a:bodyPr>
          <a:lstStyle/>
          <a:p>
            <a:pPr fontAlgn="base"/>
            <a:r>
              <a:rPr lang="ru-RU" b="1" i="1" u="sng" dirty="0"/>
              <a:t>Количество детей в семье</a:t>
            </a:r>
            <a:r>
              <a:rPr lang="ru-RU" b="1" i="1" dirty="0"/>
              <a:t>. </a:t>
            </a:r>
            <a:r>
              <a:rPr lang="ru-RU" dirty="0"/>
              <a:t>Если ребенок единственный – его, скорее всего, будут опекать особенно тщательно! А если он при этом еще и поздний – то родительская </a:t>
            </a:r>
            <a:r>
              <a:rPr lang="ru-RU" dirty="0" err="1"/>
              <a:t>гиперопека</a:t>
            </a:r>
            <a:r>
              <a:rPr lang="ru-RU" dirty="0"/>
              <a:t> начинает цвести пышным цветом.</a:t>
            </a:r>
          </a:p>
          <a:p>
            <a:pPr fontAlgn="base"/>
            <a:r>
              <a:rPr lang="ru-RU" b="1" i="1" u="sng" dirty="0"/>
              <a:t>Особенности характера матери</a:t>
            </a:r>
            <a:r>
              <a:rPr lang="ru-RU" dirty="0"/>
              <a:t>. Обычно родительская </a:t>
            </a:r>
            <a:r>
              <a:rPr lang="ru-RU" dirty="0" err="1"/>
              <a:t>гиперопека</a:t>
            </a:r>
            <a:r>
              <a:rPr lang="ru-RU" dirty="0"/>
              <a:t> больше присуща матерям с доминантной позицией, которые всегда стремятся все и всех </a:t>
            </a:r>
            <a:r>
              <a:rPr lang="ru-RU" dirty="0" err="1"/>
              <a:t>конролировать</a:t>
            </a:r>
            <a:r>
              <a:rPr lang="ru-RU" dirty="0"/>
              <a:t>, а порой даже решать все вопросы за других.</a:t>
            </a:r>
          </a:p>
          <a:p>
            <a:pPr fontAlgn="base"/>
            <a:r>
              <a:rPr lang="ru-RU" b="1" i="1" u="sng" dirty="0"/>
              <a:t>Абсолютное нежелание родителей воспринимать ребенка как отдельную и самостоятельную личность </a:t>
            </a:r>
            <a:r>
              <a:rPr lang="ru-RU" dirty="0"/>
              <a:t>– вне зависимости от его возраста и достижений! Да это и понятно – ведь с личностью найти общий язык намного сложнее, чем постоянно говорить одно и тоже: «Скушай котлетку», «Надень теплое пальтишко» и т.д.</a:t>
            </a:r>
          </a:p>
        </p:txBody>
      </p:sp>
    </p:spTree>
    <p:extLst>
      <p:ext uri="{BB962C8B-B14F-4D97-AF65-F5344CB8AC3E}">
        <p14:creationId xmlns:p14="http://schemas.microsoft.com/office/powerpoint/2010/main" val="2286677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0DB889-63EB-493B-8592-0749310ACD96}"/>
              </a:ext>
            </a:extLst>
          </p:cNvPr>
          <p:cNvSpPr>
            <a:spLocks noGrp="1"/>
          </p:cNvSpPr>
          <p:nvPr>
            <p:ph type="title"/>
          </p:nvPr>
        </p:nvSpPr>
        <p:spPr>
          <a:xfrm>
            <a:off x="858982" y="609600"/>
            <a:ext cx="8415020" cy="678873"/>
          </a:xfrm>
        </p:spPr>
        <p:txBody>
          <a:bodyPr>
            <a:normAutofit/>
          </a:bodyPr>
          <a:lstStyle/>
          <a:p>
            <a:r>
              <a:rPr lang="ru-RU" dirty="0"/>
              <a:t>Признаки родительской </a:t>
            </a:r>
            <a:r>
              <a:rPr lang="ru-RU" dirty="0" err="1"/>
              <a:t>гиперопеки</a:t>
            </a:r>
            <a:r>
              <a:rPr lang="ru-RU" dirty="0"/>
              <a:t>:</a:t>
            </a:r>
          </a:p>
        </p:txBody>
      </p:sp>
      <p:sp>
        <p:nvSpPr>
          <p:cNvPr id="4" name="Объект 2">
            <a:extLst>
              <a:ext uri="{FF2B5EF4-FFF2-40B4-BE49-F238E27FC236}">
                <a16:creationId xmlns:a16="http://schemas.microsoft.com/office/drawing/2014/main" id="{D40636FE-A9CC-4367-A463-5B91BD93825F}"/>
              </a:ext>
            </a:extLst>
          </p:cNvPr>
          <p:cNvSpPr>
            <a:spLocks noGrp="1"/>
          </p:cNvSpPr>
          <p:nvPr>
            <p:ph idx="1"/>
          </p:nvPr>
        </p:nvSpPr>
        <p:spPr>
          <a:xfrm>
            <a:off x="677334" y="1288473"/>
            <a:ext cx="5778884" cy="5250872"/>
          </a:xfrm>
        </p:spPr>
        <p:txBody>
          <a:bodyPr>
            <a:normAutofit/>
          </a:bodyPr>
          <a:lstStyle/>
          <a:p>
            <a:pPr fontAlgn="base"/>
            <a:r>
              <a:rPr lang="ru-RU" dirty="0"/>
              <a:t>Окружение ребенка постоянным вниманием.</a:t>
            </a:r>
          </a:p>
          <a:p>
            <a:pPr fontAlgn="base"/>
            <a:r>
              <a:rPr lang="ru-RU" dirty="0"/>
              <a:t>Стремление уберечь от любой (даже сильно потенциальной) опасности.</a:t>
            </a:r>
          </a:p>
          <a:p>
            <a:pPr fontAlgn="base"/>
            <a:r>
              <a:rPr lang="ru-RU" dirty="0"/>
              <a:t>Постоянное стремление держать ребенка «на коротком поводке».</a:t>
            </a:r>
          </a:p>
          <a:p>
            <a:pPr fontAlgn="base"/>
            <a:r>
              <a:rPr lang="ru-RU" dirty="0"/>
              <a:t>Желание, чтобы ребенок делал только так, как ему сказано – без малейшего проявления самостоятельности.</a:t>
            </a:r>
          </a:p>
          <a:p>
            <a:pPr fontAlgn="base"/>
            <a:r>
              <a:rPr lang="ru-RU" dirty="0"/>
              <a:t>«Привязка» ребенка к настроению и чувствам родителей.</a:t>
            </a:r>
          </a:p>
          <a:p>
            <a:pPr fontAlgn="base"/>
            <a:r>
              <a:rPr lang="ru-RU" dirty="0"/>
              <a:t>Стремление к ликвидации для ребенка возможностей самостоятельных решений проблем.</a:t>
            </a:r>
          </a:p>
          <a:p>
            <a:pPr fontAlgn="base"/>
            <a:r>
              <a:rPr lang="ru-RU" dirty="0"/>
              <a:t>Постоянное навязчивое стремление помочь выполнить то или иное задание (а порой даже выполнение этого задания за ребенка).</a:t>
            </a:r>
          </a:p>
        </p:txBody>
      </p:sp>
      <p:pic>
        <p:nvPicPr>
          <p:cNvPr id="14340" name="Picture 4" descr="https://sun9-79.userapi.com/impg/gFxSronGvUTvsm4bLI6lyKstSEOI2sNJXG_-fA/piUzCVZMY4k.jpg?size=700x349&amp;quality=95&amp;sign=6f82afe9e23311d86c9bf80b752e0298&amp;c_uniq_tag=3Dt_YpaFJr9BNB0zZ-hxqgOK3Jtu52zRFsbv6bStiSg&amp;type=album">
            <a:extLst>
              <a:ext uri="{FF2B5EF4-FFF2-40B4-BE49-F238E27FC236}">
                <a16:creationId xmlns:a16="http://schemas.microsoft.com/office/drawing/2014/main" id="{41E1F90C-053C-4A80-AA8A-AA34BC176D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9532"/>
          <a:stretch/>
        </p:blipFill>
        <p:spPr bwMode="auto">
          <a:xfrm>
            <a:off x="6513318" y="1288473"/>
            <a:ext cx="3208790" cy="5250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5878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3BD81C-E0A9-4C47-9B2A-41880CFE7475}"/>
              </a:ext>
            </a:extLst>
          </p:cNvPr>
          <p:cNvSpPr>
            <a:spLocks noGrp="1"/>
          </p:cNvSpPr>
          <p:nvPr>
            <p:ph type="title"/>
          </p:nvPr>
        </p:nvSpPr>
        <p:spPr>
          <a:xfrm>
            <a:off x="677334" y="443345"/>
            <a:ext cx="8596668" cy="1011380"/>
          </a:xfrm>
        </p:spPr>
        <p:txBody>
          <a:bodyPr>
            <a:normAutofit/>
          </a:bodyPr>
          <a:lstStyle/>
          <a:p>
            <a:pPr algn="ctr"/>
            <a:r>
              <a:rPr lang="ru-RU" dirty="0"/>
              <a:t>Плюсов родительской </a:t>
            </a:r>
            <a:r>
              <a:rPr lang="ru-RU" dirty="0" err="1"/>
              <a:t>гиперопеки</a:t>
            </a:r>
            <a:r>
              <a:rPr lang="ru-RU" dirty="0"/>
              <a:t> НЕТ</a:t>
            </a:r>
            <a:endParaRPr lang="ru-RU" sz="5400" b="1" dirty="0"/>
          </a:p>
        </p:txBody>
      </p:sp>
      <p:pic>
        <p:nvPicPr>
          <p:cNvPr id="8196" name="Picture 4" descr="https://ic.pics.livejournal.com/kottoblog/23673101/413156/413156_original.jpg">
            <a:extLst>
              <a:ext uri="{FF2B5EF4-FFF2-40B4-BE49-F238E27FC236}">
                <a16:creationId xmlns:a16="http://schemas.microsoft.com/office/drawing/2014/main" id="{EC2137B3-C3E8-4325-B251-44AE40318D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7339" y="1394220"/>
            <a:ext cx="5208298" cy="5463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973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0DB889-63EB-493B-8592-0749310ACD96}"/>
              </a:ext>
            </a:extLst>
          </p:cNvPr>
          <p:cNvSpPr>
            <a:spLocks noGrp="1"/>
          </p:cNvSpPr>
          <p:nvPr>
            <p:ph type="title"/>
          </p:nvPr>
        </p:nvSpPr>
        <p:spPr>
          <a:xfrm>
            <a:off x="677334" y="609600"/>
            <a:ext cx="8596668" cy="678873"/>
          </a:xfrm>
        </p:spPr>
        <p:txBody>
          <a:bodyPr>
            <a:normAutofit/>
          </a:bodyPr>
          <a:lstStyle/>
          <a:p>
            <a:r>
              <a:rPr lang="ru-RU" dirty="0"/>
              <a:t>Последствия родительской </a:t>
            </a:r>
            <a:r>
              <a:rPr lang="ru-RU" dirty="0" err="1"/>
              <a:t>гиперопеки</a:t>
            </a:r>
            <a:endParaRPr lang="ru-RU" dirty="0"/>
          </a:p>
        </p:txBody>
      </p:sp>
      <p:sp>
        <p:nvSpPr>
          <p:cNvPr id="4" name="Объект 2">
            <a:extLst>
              <a:ext uri="{FF2B5EF4-FFF2-40B4-BE49-F238E27FC236}">
                <a16:creationId xmlns:a16="http://schemas.microsoft.com/office/drawing/2014/main" id="{D40636FE-A9CC-4367-A463-5B91BD93825F}"/>
              </a:ext>
            </a:extLst>
          </p:cNvPr>
          <p:cNvSpPr>
            <a:spLocks noGrp="1"/>
          </p:cNvSpPr>
          <p:nvPr>
            <p:ph idx="1"/>
          </p:nvPr>
        </p:nvSpPr>
        <p:spPr>
          <a:xfrm>
            <a:off x="677334" y="1288473"/>
            <a:ext cx="9034702" cy="5278582"/>
          </a:xfrm>
        </p:spPr>
        <p:txBody>
          <a:bodyPr>
            <a:normAutofit fontScale="92500" lnSpcReduction="20000"/>
          </a:bodyPr>
          <a:lstStyle/>
          <a:p>
            <a:pPr fontAlgn="base"/>
            <a:r>
              <a:rPr lang="ru-RU" dirty="0"/>
              <a:t>Провоцируется постепенное отмирание у ребенка начавшей было проявляться инициативы, а также полностью ликвидируется обучающий элемент в повседневном его развитии. А как ребенок научится что-то делать самостоятельно, если при малейшей его ошибке мама бежит на помощь и делает все за него?</a:t>
            </a:r>
          </a:p>
          <a:p>
            <a:pPr fontAlgn="base"/>
            <a:r>
              <a:rPr lang="ru-RU" dirty="0"/>
              <a:t>Ребенок вырастает либо абсолютно беспомощным, безвольным, безответственным, неуверенным в себе и безынициативным, либо, наоборот, агрессивным и своенравным эгоистом. Но и в том, и в другом случае это получается инфантильная и психологически неразвитая личность.</a:t>
            </a:r>
          </a:p>
          <a:p>
            <a:pPr fontAlgn="base"/>
            <a:r>
              <a:rPr lang="ru-RU" dirty="0"/>
              <a:t>Ребенок будет ждать, чтобы его обслужили, не сможет решать даже самые простые задачи и преодолевать мало-мальски серьезные трудности, ожидая посторонней помощи, а, кроме того, если в нем будут остатки воли, научится виртуозно врать! Ведь ни один нормальный человек не выдержит неусыпного контроля над собой и постоянного вмешательства в собственную жизнь.</a:t>
            </a:r>
          </a:p>
          <a:p>
            <a:pPr fontAlgn="base"/>
            <a:r>
              <a:rPr lang="ru-RU" dirty="0"/>
              <a:t>Человек не станет творческой личностью, если вовремя не избавится от это </a:t>
            </a:r>
            <a:r>
              <a:rPr lang="ru-RU" dirty="0" err="1"/>
              <a:t>гиперопеки</a:t>
            </a:r>
            <a:r>
              <a:rPr lang="ru-RU" dirty="0"/>
              <a:t>. Ведь творческий потенциал появляется в результате проб и ошибок. А ребенок, окруженный родительской </a:t>
            </a:r>
            <a:r>
              <a:rPr lang="ru-RU" dirty="0" err="1"/>
              <a:t>гиперопекой</a:t>
            </a:r>
            <a:r>
              <a:rPr lang="ru-RU" dirty="0"/>
              <a:t>, ошибок просто физически делать не может!</a:t>
            </a:r>
          </a:p>
          <a:p>
            <a:pPr fontAlgn="base"/>
            <a:r>
              <a:rPr lang="ru-RU" dirty="0"/>
              <a:t>Стресс ребенка при столкновении с реальностью! В жизни бывает все – и вполне возможно, что уже во взрослой жизни, в ответственный момент, рядом родителей не окажется. А человек, выросший в атмосфере родительской </a:t>
            </a:r>
            <a:r>
              <a:rPr lang="ru-RU" dirty="0" err="1"/>
              <a:t>гиперопеки</a:t>
            </a:r>
            <a:r>
              <a:rPr lang="ru-RU" dirty="0"/>
              <a:t>, просто не будет знать, что ему делать! И это – настоящая проблема для взрослого человека!</a:t>
            </a:r>
          </a:p>
        </p:txBody>
      </p:sp>
    </p:spTree>
    <p:extLst>
      <p:ext uri="{BB962C8B-B14F-4D97-AF65-F5344CB8AC3E}">
        <p14:creationId xmlns:p14="http://schemas.microsoft.com/office/powerpoint/2010/main" val="17997939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0DB889-63EB-493B-8592-0749310ACD96}"/>
              </a:ext>
            </a:extLst>
          </p:cNvPr>
          <p:cNvSpPr>
            <a:spLocks noGrp="1"/>
          </p:cNvSpPr>
          <p:nvPr>
            <p:ph type="title"/>
          </p:nvPr>
        </p:nvSpPr>
        <p:spPr>
          <a:xfrm>
            <a:off x="677334" y="706582"/>
            <a:ext cx="6942666" cy="5791200"/>
          </a:xfrm>
        </p:spPr>
        <p:txBody>
          <a:bodyPr>
            <a:noAutofit/>
          </a:bodyPr>
          <a:lstStyle/>
          <a:p>
            <a:r>
              <a:rPr lang="ru-RU" sz="2200" b="1" i="1" u="sng" dirty="0"/>
              <a:t>Чтобы родительская </a:t>
            </a:r>
            <a:r>
              <a:rPr lang="ru-RU" sz="2200" b="1" i="1" u="sng" dirty="0" err="1"/>
              <a:t>гиперопека</a:t>
            </a:r>
            <a:r>
              <a:rPr lang="ru-RU" sz="2200" b="1" i="1" u="sng" dirty="0"/>
              <a:t> не стала роковой для Вашего ребенка – задумайтесь уже сейчас, не слишком ли сильно Вы его опекаете? </a:t>
            </a:r>
            <a:br>
              <a:rPr lang="ru-RU" sz="2200" b="1" i="1" u="sng" dirty="0"/>
            </a:br>
            <a:br>
              <a:rPr lang="ru-RU" sz="2200" b="1" i="1" u="sng" dirty="0"/>
            </a:br>
            <a:r>
              <a:rPr lang="ru-RU" sz="2200" b="1" i="1" u="sng" dirty="0"/>
              <a:t>А, может быть, Вы не позволяете ему отходить от Вас ни на шаг – ни на прогулке, ни дома? </a:t>
            </a:r>
            <a:br>
              <a:rPr lang="ru-RU" sz="2200" b="1" i="1" u="sng" dirty="0"/>
            </a:br>
            <a:br>
              <a:rPr lang="ru-RU" sz="2200" dirty="0"/>
            </a:br>
            <a:r>
              <a:rPr lang="ru-RU" sz="2200" dirty="0"/>
              <a:t>Если в своем поведении Вы заметили хотя бы некоторые признаки родительской </a:t>
            </a:r>
            <a:r>
              <a:rPr lang="ru-RU" sz="2200" dirty="0" err="1"/>
              <a:t>гиперопеки</a:t>
            </a:r>
            <a:r>
              <a:rPr lang="ru-RU" sz="2200" dirty="0"/>
              <a:t> – пересмотрите свое отношение к ребенку. Дайте ему возможность ошибиться, чтобы затем научиться самостоятельно принимать решения и делать выводы! Если же Ваш ребенок вдруг захочет узнать Вашего совета – поговорите с ним, но не навязывайте свое мнение. </a:t>
            </a:r>
          </a:p>
        </p:txBody>
      </p:sp>
      <p:pic>
        <p:nvPicPr>
          <p:cNvPr id="15362" name="Picture 2" descr="https://mir-logiki.ru/wp-content/uploads/c/9/4/c94e3f268f69fe20da0cbec35bcfc5e2.jpg">
            <a:extLst>
              <a:ext uri="{FF2B5EF4-FFF2-40B4-BE49-F238E27FC236}">
                <a16:creationId xmlns:a16="http://schemas.microsoft.com/office/drawing/2014/main" id="{919BCAF1-B0D9-4238-85EF-0E255437E00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90" r="15821"/>
          <a:stretch/>
        </p:blipFill>
        <p:spPr bwMode="auto">
          <a:xfrm>
            <a:off x="7744691" y="2371349"/>
            <a:ext cx="4045527" cy="3821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700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3BD81C-E0A9-4C47-9B2A-41880CFE7475}"/>
              </a:ext>
            </a:extLst>
          </p:cNvPr>
          <p:cNvSpPr>
            <a:spLocks noGrp="1"/>
          </p:cNvSpPr>
          <p:nvPr>
            <p:ph type="title"/>
          </p:nvPr>
        </p:nvSpPr>
        <p:spPr>
          <a:xfrm>
            <a:off x="677334" y="443345"/>
            <a:ext cx="8596668" cy="1011380"/>
          </a:xfrm>
        </p:spPr>
        <p:txBody>
          <a:bodyPr>
            <a:normAutofit/>
          </a:bodyPr>
          <a:lstStyle/>
          <a:p>
            <a:pPr algn="ctr"/>
            <a:r>
              <a:rPr lang="ru-RU" sz="5400" b="1" dirty="0"/>
              <a:t>Иерархия в семье</a:t>
            </a:r>
          </a:p>
        </p:txBody>
      </p:sp>
      <p:pic>
        <p:nvPicPr>
          <p:cNvPr id="8194" name="Picture 2" descr="https://cspsid-pechatniki.ru/800/600/http/pickimage.ru/wp-content/uploads/images/detskie/olivetree/olivkovoederevo3.jpg">
            <a:extLst>
              <a:ext uri="{FF2B5EF4-FFF2-40B4-BE49-F238E27FC236}">
                <a16:creationId xmlns:a16="http://schemas.microsoft.com/office/drawing/2014/main" id="{60A47A0A-8B4C-4538-8B48-82B2AB7EA7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399" y="1620980"/>
            <a:ext cx="5481205" cy="4933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521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F8DC1F-EC36-4019-81D1-1EEB05760620}"/>
              </a:ext>
            </a:extLst>
          </p:cNvPr>
          <p:cNvSpPr>
            <a:spLocks noGrp="1"/>
          </p:cNvSpPr>
          <p:nvPr>
            <p:ph type="title"/>
          </p:nvPr>
        </p:nvSpPr>
        <p:spPr>
          <a:xfrm>
            <a:off x="677334" y="609600"/>
            <a:ext cx="8596668" cy="817418"/>
          </a:xfrm>
        </p:spPr>
        <p:txBody>
          <a:bodyPr>
            <a:noAutofit/>
          </a:bodyPr>
          <a:lstStyle/>
          <a:p>
            <a:pPr algn="ctr"/>
            <a:r>
              <a:rPr lang="ru-RU" sz="5400" b="1" dirty="0"/>
              <a:t>Интеллект</a:t>
            </a:r>
          </a:p>
        </p:txBody>
      </p:sp>
      <p:pic>
        <p:nvPicPr>
          <p:cNvPr id="9218" name="Picture 2" descr="https://www.b17.ru/foto/uploaded/upl_1624833018_707506_zcq7j.jpg">
            <a:extLst>
              <a:ext uri="{FF2B5EF4-FFF2-40B4-BE49-F238E27FC236}">
                <a16:creationId xmlns:a16="http://schemas.microsoft.com/office/drawing/2014/main" id="{AF8CF7FB-157B-475D-957C-790D74062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334" y="1310332"/>
            <a:ext cx="8321502" cy="5547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56119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E8611B-863B-4362-ADD6-4607D6F0CA2F}"/>
              </a:ext>
            </a:extLst>
          </p:cNvPr>
          <p:cNvSpPr>
            <a:spLocks noGrp="1"/>
          </p:cNvSpPr>
          <p:nvPr>
            <p:ph type="title"/>
          </p:nvPr>
        </p:nvSpPr>
        <p:spPr>
          <a:xfrm>
            <a:off x="677334" y="403225"/>
            <a:ext cx="8596668" cy="996084"/>
          </a:xfrm>
        </p:spPr>
        <p:txBody>
          <a:bodyPr>
            <a:normAutofit/>
          </a:bodyPr>
          <a:lstStyle/>
          <a:p>
            <a:pPr algn="ctr"/>
            <a:r>
              <a:rPr lang="ru-RU" sz="5400" b="1" dirty="0"/>
              <a:t>Личные границы</a:t>
            </a:r>
          </a:p>
        </p:txBody>
      </p:sp>
      <p:pic>
        <p:nvPicPr>
          <p:cNvPr id="10242" name="Picture 2" descr="https://kv-apelsin.com/assets/components/phpthumbof/cache/lichnyie-granitsyi-10.d22954b6aee379c0d62a1d93326680ac1609.jpg">
            <a:extLst>
              <a:ext uri="{FF2B5EF4-FFF2-40B4-BE49-F238E27FC236}">
                <a16:creationId xmlns:a16="http://schemas.microsoft.com/office/drawing/2014/main" id="{DB55FCDD-FD2C-49A6-9590-5E8622AF48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1300" y="2826327"/>
            <a:ext cx="6110119" cy="35052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a:extLst>
              <a:ext uri="{FF2B5EF4-FFF2-40B4-BE49-F238E27FC236}">
                <a16:creationId xmlns:a16="http://schemas.microsoft.com/office/drawing/2014/main" id="{80B8C0D5-90EC-4E02-9662-A74F06C7D292}"/>
              </a:ext>
            </a:extLst>
          </p:cNvPr>
          <p:cNvSpPr/>
          <p:nvPr/>
        </p:nvSpPr>
        <p:spPr>
          <a:xfrm>
            <a:off x="1274618" y="1399309"/>
            <a:ext cx="7999384" cy="1200329"/>
          </a:xfrm>
          <a:prstGeom prst="rect">
            <a:avLst/>
          </a:prstGeom>
        </p:spPr>
        <p:txBody>
          <a:bodyPr wrap="square">
            <a:spAutoFit/>
          </a:bodyPr>
          <a:lstStyle/>
          <a:p>
            <a:pPr algn="just"/>
            <a:r>
              <a:rPr lang="ru-RU" sz="2400" dirty="0">
                <a:solidFill>
                  <a:schemeClr val="accent2">
                    <a:lumMod val="75000"/>
                  </a:schemeClr>
                </a:solidFill>
              </a:rPr>
              <a:t>Без ощущения личных границ человек перестает управлять собственной жизнью. Делает не то, что хочет, а то, что хотят от него другие люди.</a:t>
            </a:r>
          </a:p>
        </p:txBody>
      </p:sp>
    </p:spTree>
    <p:extLst>
      <p:ext uri="{BB962C8B-B14F-4D97-AF65-F5344CB8AC3E}">
        <p14:creationId xmlns:p14="http://schemas.microsoft.com/office/powerpoint/2010/main" val="2818016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Семья">
            <a:extLst>
              <a:ext uri="{FF2B5EF4-FFF2-40B4-BE49-F238E27FC236}">
                <a16:creationId xmlns:a16="http://schemas.microsoft.com/office/drawing/2014/main" id="{1C47459C-BE5D-42BA-BC01-B079332802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1" y="0"/>
            <a:ext cx="91567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7831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EBFCB7-B5FA-434C-A088-938E4E3CD56B}"/>
              </a:ext>
            </a:extLst>
          </p:cNvPr>
          <p:cNvSpPr>
            <a:spLocks noGrp="1"/>
          </p:cNvSpPr>
          <p:nvPr>
            <p:ph type="title"/>
          </p:nvPr>
        </p:nvSpPr>
        <p:spPr>
          <a:xfrm>
            <a:off x="677334" y="609600"/>
            <a:ext cx="8596668" cy="817418"/>
          </a:xfrm>
        </p:spPr>
        <p:txBody>
          <a:bodyPr/>
          <a:lstStyle/>
          <a:p>
            <a:r>
              <a:rPr lang="ru-RU" b="1" dirty="0"/>
              <a:t>Нарушение физических границ</a:t>
            </a:r>
          </a:p>
        </p:txBody>
      </p:sp>
      <p:sp>
        <p:nvSpPr>
          <p:cNvPr id="3" name="Объект 2">
            <a:extLst>
              <a:ext uri="{FF2B5EF4-FFF2-40B4-BE49-F238E27FC236}">
                <a16:creationId xmlns:a16="http://schemas.microsoft.com/office/drawing/2014/main" id="{302D3563-65B5-4091-8BF3-EE3A2EE3F51E}"/>
              </a:ext>
            </a:extLst>
          </p:cNvPr>
          <p:cNvSpPr>
            <a:spLocks noGrp="1"/>
          </p:cNvSpPr>
          <p:nvPr>
            <p:ph idx="1"/>
          </p:nvPr>
        </p:nvSpPr>
        <p:spPr>
          <a:xfrm>
            <a:off x="677334" y="1648691"/>
            <a:ext cx="8596668" cy="4599709"/>
          </a:xfrm>
        </p:spPr>
        <p:txBody>
          <a:bodyPr>
            <a:normAutofit/>
          </a:bodyPr>
          <a:lstStyle/>
          <a:p>
            <a:pPr marL="0" indent="0" fontAlgn="base">
              <a:buNone/>
            </a:pPr>
            <a:r>
              <a:rPr lang="ru-RU" dirty="0"/>
              <a:t>Насильно кормить ребенка или заставлять его доедать — нарушение его </a:t>
            </a:r>
            <a:r>
              <a:rPr lang="ru-RU" b="1" dirty="0"/>
              <a:t>физических границ</a:t>
            </a:r>
            <a:r>
              <a:rPr lang="ru-RU" dirty="0"/>
              <a:t>. Этим мы сообщаем ему, что он должен верить не своим телесным ощущениям (голоду, сытости), а внешнему наблюдателю (маме, папе, бабушке), который почему-то знает про это лучше.</a:t>
            </a:r>
          </a:p>
          <a:p>
            <a:pPr marL="0" indent="0" fontAlgn="base">
              <a:buNone/>
            </a:pPr>
            <a:r>
              <a:rPr lang="ru-RU" dirty="0"/>
              <a:t>Нарушение физических границ — это все, что связано с телом и с телесными ощущениями.</a:t>
            </a:r>
          </a:p>
          <a:p>
            <a:pPr marL="0" indent="0" fontAlgn="base">
              <a:buNone/>
            </a:pPr>
            <a:r>
              <a:rPr lang="ru-RU" dirty="0"/>
              <a:t>Примеры вторжения в эти границы:</a:t>
            </a:r>
          </a:p>
          <a:p>
            <a:pPr fontAlgn="base"/>
            <a:r>
              <a:rPr lang="ru-RU" dirty="0"/>
              <a:t>Ребенка насильно укладывают спать: запугиванием, угрозами, уговорами.</a:t>
            </a:r>
          </a:p>
          <a:p>
            <a:pPr fontAlgn="base"/>
            <a:r>
              <a:rPr lang="ru-RU" dirty="0"/>
              <a:t>Без разрешения роются в вещах, просматривают личные сообщения, проверяют телефон.</a:t>
            </a:r>
          </a:p>
          <a:p>
            <a:pPr fontAlgn="base"/>
            <a:r>
              <a:rPr lang="ru-RU" dirty="0"/>
              <a:t>Применяют физические наказания. Даже легкий шлепок по попе может вызвать у ребенка чувство унижения и беспомощности, а в дальнейшем привести к убежденности, что «меня можно ударить, если я веду себя „не так, как надо“».</a:t>
            </a:r>
          </a:p>
          <a:p>
            <a:endParaRPr lang="ru-RU" dirty="0"/>
          </a:p>
        </p:txBody>
      </p:sp>
    </p:spTree>
    <p:extLst>
      <p:ext uri="{BB962C8B-B14F-4D97-AF65-F5344CB8AC3E}">
        <p14:creationId xmlns:p14="http://schemas.microsoft.com/office/powerpoint/2010/main" val="4365767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EBFCB7-B5FA-434C-A088-938E4E3CD56B}"/>
              </a:ext>
            </a:extLst>
          </p:cNvPr>
          <p:cNvSpPr>
            <a:spLocks noGrp="1"/>
          </p:cNvSpPr>
          <p:nvPr>
            <p:ph type="title"/>
          </p:nvPr>
        </p:nvSpPr>
        <p:spPr>
          <a:xfrm>
            <a:off x="677334" y="609600"/>
            <a:ext cx="8979284" cy="817418"/>
          </a:xfrm>
        </p:spPr>
        <p:txBody>
          <a:bodyPr>
            <a:noAutofit/>
          </a:bodyPr>
          <a:lstStyle/>
          <a:p>
            <a:r>
              <a:rPr lang="ru-RU" b="1" dirty="0"/>
              <a:t>Нарушение интеллектуальных границ</a:t>
            </a:r>
          </a:p>
        </p:txBody>
      </p:sp>
      <p:sp>
        <p:nvSpPr>
          <p:cNvPr id="3" name="Объект 2">
            <a:extLst>
              <a:ext uri="{FF2B5EF4-FFF2-40B4-BE49-F238E27FC236}">
                <a16:creationId xmlns:a16="http://schemas.microsoft.com/office/drawing/2014/main" id="{302D3563-65B5-4091-8BF3-EE3A2EE3F51E}"/>
              </a:ext>
            </a:extLst>
          </p:cNvPr>
          <p:cNvSpPr>
            <a:spLocks noGrp="1"/>
          </p:cNvSpPr>
          <p:nvPr>
            <p:ph idx="1"/>
          </p:nvPr>
        </p:nvSpPr>
        <p:spPr>
          <a:xfrm>
            <a:off x="677334" y="1648691"/>
            <a:ext cx="8596668" cy="4599709"/>
          </a:xfrm>
        </p:spPr>
        <p:txBody>
          <a:bodyPr>
            <a:normAutofit/>
          </a:bodyPr>
          <a:lstStyle/>
          <a:p>
            <a:pPr marL="0" indent="0" fontAlgn="base">
              <a:buNone/>
            </a:pPr>
            <a:r>
              <a:rPr lang="ru-RU" dirty="0"/>
              <a:t>Каждый человек, даже если он еще ребенок, имеет право на свои увлечения и свой образ мыслей. Это тоже некое личное пространство, которое ограждается от других </a:t>
            </a:r>
            <a:r>
              <a:rPr lang="ru-RU" b="1" dirty="0"/>
              <a:t>интеллектуальными границами</a:t>
            </a:r>
            <a:r>
              <a:rPr lang="ru-RU" dirty="0"/>
              <a:t>.</a:t>
            </a:r>
          </a:p>
          <a:p>
            <a:pPr marL="0" indent="0" fontAlgn="base">
              <a:buNone/>
            </a:pPr>
            <a:r>
              <a:rPr lang="ru-RU" dirty="0"/>
              <a:t>Если родители после детского сада или школы тащат упирающегося обеими ногами ребенка на фортепиано, рисование или кружок по шахматам — они нарушают его личные границы.</a:t>
            </a:r>
          </a:p>
          <a:p>
            <a:pPr marL="0" indent="0" fontAlgn="base">
              <a:buNone/>
            </a:pPr>
            <a:r>
              <a:rPr lang="ru-RU" dirty="0"/>
              <a:t>Интеллектуальные границы нарушаются, если:</a:t>
            </a:r>
          </a:p>
          <a:p>
            <a:pPr fontAlgn="base"/>
            <a:r>
              <a:rPr lang="ru-RU" dirty="0"/>
              <a:t>Ребенку запрещают высказывать свое мнение: «Еще молоко на губах не обсохло, сиди да помалкивай».</a:t>
            </a:r>
          </a:p>
          <a:p>
            <a:pPr fontAlgn="base"/>
            <a:r>
              <a:rPr lang="ru-RU" dirty="0"/>
              <a:t>Его высказывания высмеиваются и неоправданно критикуются: «Да что ты понимаешь».</a:t>
            </a:r>
          </a:p>
          <a:p>
            <a:pPr fontAlgn="base"/>
            <a:r>
              <a:rPr lang="ru-RU" dirty="0"/>
              <a:t>Его заставляют читать книги, которые ему не интересны: «Я лучше знаю, что тебе нужно».</a:t>
            </a:r>
          </a:p>
          <a:p>
            <a:endParaRPr lang="ru-RU" dirty="0"/>
          </a:p>
        </p:txBody>
      </p:sp>
    </p:spTree>
    <p:extLst>
      <p:ext uri="{BB962C8B-B14F-4D97-AF65-F5344CB8AC3E}">
        <p14:creationId xmlns:p14="http://schemas.microsoft.com/office/powerpoint/2010/main" val="21011107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EBFCB7-B5FA-434C-A088-938E4E3CD56B}"/>
              </a:ext>
            </a:extLst>
          </p:cNvPr>
          <p:cNvSpPr>
            <a:spLocks noGrp="1"/>
          </p:cNvSpPr>
          <p:nvPr>
            <p:ph type="title"/>
          </p:nvPr>
        </p:nvSpPr>
        <p:spPr>
          <a:xfrm>
            <a:off x="677334" y="609600"/>
            <a:ext cx="8596668" cy="817418"/>
          </a:xfrm>
        </p:spPr>
        <p:txBody>
          <a:bodyPr>
            <a:normAutofit/>
          </a:bodyPr>
          <a:lstStyle/>
          <a:p>
            <a:r>
              <a:rPr lang="ru-RU" b="1" dirty="0"/>
              <a:t>Нарушение эмоциональных границ</a:t>
            </a:r>
          </a:p>
        </p:txBody>
      </p:sp>
      <p:sp>
        <p:nvSpPr>
          <p:cNvPr id="3" name="Объект 2">
            <a:extLst>
              <a:ext uri="{FF2B5EF4-FFF2-40B4-BE49-F238E27FC236}">
                <a16:creationId xmlns:a16="http://schemas.microsoft.com/office/drawing/2014/main" id="{302D3563-65B5-4091-8BF3-EE3A2EE3F51E}"/>
              </a:ext>
            </a:extLst>
          </p:cNvPr>
          <p:cNvSpPr>
            <a:spLocks noGrp="1"/>
          </p:cNvSpPr>
          <p:nvPr>
            <p:ph idx="1"/>
          </p:nvPr>
        </p:nvSpPr>
        <p:spPr>
          <a:xfrm>
            <a:off x="677334" y="1648691"/>
            <a:ext cx="8596668" cy="4599709"/>
          </a:xfrm>
        </p:spPr>
        <p:txBody>
          <a:bodyPr>
            <a:normAutofit/>
          </a:bodyPr>
          <a:lstStyle/>
          <a:p>
            <a:pPr marL="0" indent="0">
              <a:buNone/>
            </a:pPr>
            <a:r>
              <a:rPr lang="ru-RU" dirty="0"/>
              <a:t>Родители могут запрещать ребенку плакать, а также злиться, смеяться, грустить или выражать любые другие эмоции. В этом случае страдают </a:t>
            </a:r>
            <a:r>
              <a:rPr lang="ru-RU" b="1" dirty="0"/>
              <a:t>эмоциональные границы</a:t>
            </a:r>
            <a:r>
              <a:rPr lang="ru-RU" dirty="0"/>
              <a:t>.</a:t>
            </a:r>
          </a:p>
          <a:p>
            <a:pPr marL="0" indent="0" fontAlgn="base">
              <a:buNone/>
            </a:pPr>
            <a:r>
              <a:rPr lang="ru-RU" dirty="0"/>
              <a:t>Задача родителей не подавлять эмоции, а научить выплескивать их безопасно для окружающих и для самого ребенка. Как это делать — тема отдельной статьи.</a:t>
            </a:r>
          </a:p>
          <a:p>
            <a:pPr marL="0" indent="0" fontAlgn="base">
              <a:buNone/>
            </a:pPr>
            <a:r>
              <a:rPr lang="ru-RU" dirty="0"/>
              <a:t>Мешают отстаиванию эмоциональных границ такие утверждения:</a:t>
            </a:r>
          </a:p>
          <a:p>
            <a:pPr fontAlgn="base"/>
            <a:r>
              <a:rPr lang="ru-RU" dirty="0"/>
              <a:t>«Мальчик не должен плакать».</a:t>
            </a:r>
          </a:p>
          <a:p>
            <a:pPr fontAlgn="base"/>
            <a:r>
              <a:rPr lang="ru-RU" dirty="0"/>
              <a:t>«Девочка всегда должна быть доброй».</a:t>
            </a:r>
          </a:p>
          <a:p>
            <a:pPr fontAlgn="base"/>
            <a:r>
              <a:rPr lang="ru-RU" dirty="0"/>
              <a:t>«Злиться — плохо».</a:t>
            </a:r>
          </a:p>
          <a:p>
            <a:endParaRPr lang="ru-RU" dirty="0"/>
          </a:p>
        </p:txBody>
      </p:sp>
    </p:spTree>
    <p:extLst>
      <p:ext uri="{BB962C8B-B14F-4D97-AF65-F5344CB8AC3E}">
        <p14:creationId xmlns:p14="http://schemas.microsoft.com/office/powerpoint/2010/main" val="3984497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EBFCB7-B5FA-434C-A088-938E4E3CD56B}"/>
              </a:ext>
            </a:extLst>
          </p:cNvPr>
          <p:cNvSpPr>
            <a:spLocks noGrp="1"/>
          </p:cNvSpPr>
          <p:nvPr>
            <p:ph type="title"/>
          </p:nvPr>
        </p:nvSpPr>
        <p:spPr>
          <a:xfrm>
            <a:off x="677334" y="609600"/>
            <a:ext cx="8596668" cy="817418"/>
          </a:xfrm>
        </p:spPr>
        <p:txBody>
          <a:bodyPr>
            <a:normAutofit/>
          </a:bodyPr>
          <a:lstStyle/>
          <a:p>
            <a:r>
              <a:rPr lang="ru-RU" b="1" dirty="0"/>
              <a:t>Нарушение временных границ</a:t>
            </a:r>
          </a:p>
        </p:txBody>
      </p:sp>
      <p:sp>
        <p:nvSpPr>
          <p:cNvPr id="3" name="Объект 2">
            <a:extLst>
              <a:ext uri="{FF2B5EF4-FFF2-40B4-BE49-F238E27FC236}">
                <a16:creationId xmlns:a16="http://schemas.microsoft.com/office/drawing/2014/main" id="{302D3563-65B5-4091-8BF3-EE3A2EE3F51E}"/>
              </a:ext>
            </a:extLst>
          </p:cNvPr>
          <p:cNvSpPr>
            <a:spLocks noGrp="1"/>
          </p:cNvSpPr>
          <p:nvPr>
            <p:ph idx="1"/>
          </p:nvPr>
        </p:nvSpPr>
        <p:spPr>
          <a:xfrm>
            <a:off x="677334" y="1648691"/>
            <a:ext cx="8596668" cy="4599709"/>
          </a:xfrm>
        </p:spPr>
        <p:txBody>
          <a:bodyPr>
            <a:normAutofit/>
          </a:bodyPr>
          <a:lstStyle/>
          <a:p>
            <a:pPr marL="0" indent="0" fontAlgn="base">
              <a:buNone/>
            </a:pPr>
            <a:r>
              <a:rPr lang="ru-RU" dirty="0"/>
              <a:t>Когда ребенок учится и помогает по хозяйству — это нормально. Не нормально, когда обязанности занимают все его время. Или когда в его свободное время вмешиваются. Так происходит нарушение </a:t>
            </a:r>
            <a:r>
              <a:rPr lang="ru-RU" b="1" dirty="0"/>
              <a:t>временных границ</a:t>
            </a:r>
            <a:r>
              <a:rPr lang="ru-RU" dirty="0"/>
              <a:t>.</a:t>
            </a:r>
          </a:p>
          <a:p>
            <a:pPr marL="0" indent="0" fontAlgn="base">
              <a:buNone/>
            </a:pPr>
            <a:r>
              <a:rPr lang="ru-RU" dirty="0"/>
              <a:t>Время — невосполнимый ресурс. Бережным отношением к его времени вы подготовите ребенка не «разбазаривать» его и во взрослой жизни.</a:t>
            </a:r>
          </a:p>
          <a:p>
            <a:pPr marL="0" indent="0" fontAlgn="base">
              <a:buNone/>
            </a:pPr>
            <a:r>
              <a:rPr lang="ru-RU" dirty="0"/>
              <a:t>И тогда он сможет сказать «нет»:</a:t>
            </a:r>
          </a:p>
          <a:p>
            <a:pPr fontAlgn="base"/>
            <a:r>
              <a:rPr lang="ru-RU" dirty="0"/>
              <a:t>Когда его будут отвлекать пустыми разговорами: «Мне скучно, давай поболтаем».</a:t>
            </a:r>
          </a:p>
          <a:p>
            <a:pPr fontAlgn="base"/>
            <a:r>
              <a:rPr lang="ru-RU" dirty="0"/>
              <a:t>Когда попытаются решить свои проблемы за его счет: «Тебе же все равно нечего делать, подвезешь меня в аэропорт?»</a:t>
            </a:r>
          </a:p>
          <a:p>
            <a:endParaRPr lang="ru-RU" dirty="0"/>
          </a:p>
        </p:txBody>
      </p:sp>
    </p:spTree>
    <p:extLst>
      <p:ext uri="{BB962C8B-B14F-4D97-AF65-F5344CB8AC3E}">
        <p14:creationId xmlns:p14="http://schemas.microsoft.com/office/powerpoint/2010/main" val="21626304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EBFCB7-B5FA-434C-A088-938E4E3CD56B}"/>
              </a:ext>
            </a:extLst>
          </p:cNvPr>
          <p:cNvSpPr>
            <a:spLocks noGrp="1"/>
          </p:cNvSpPr>
          <p:nvPr>
            <p:ph type="title"/>
          </p:nvPr>
        </p:nvSpPr>
        <p:spPr>
          <a:xfrm>
            <a:off x="677334" y="609600"/>
            <a:ext cx="8596668" cy="817418"/>
          </a:xfrm>
        </p:spPr>
        <p:txBody>
          <a:bodyPr>
            <a:normAutofit/>
          </a:bodyPr>
          <a:lstStyle/>
          <a:p>
            <a:r>
              <a:rPr lang="ru-RU" b="1" dirty="0"/>
              <a:t>Нарушение материальных границ</a:t>
            </a:r>
          </a:p>
        </p:txBody>
      </p:sp>
      <p:sp>
        <p:nvSpPr>
          <p:cNvPr id="3" name="Объект 2">
            <a:extLst>
              <a:ext uri="{FF2B5EF4-FFF2-40B4-BE49-F238E27FC236}">
                <a16:creationId xmlns:a16="http://schemas.microsoft.com/office/drawing/2014/main" id="{302D3563-65B5-4091-8BF3-EE3A2EE3F51E}"/>
              </a:ext>
            </a:extLst>
          </p:cNvPr>
          <p:cNvSpPr>
            <a:spLocks noGrp="1"/>
          </p:cNvSpPr>
          <p:nvPr>
            <p:ph idx="1"/>
          </p:nvPr>
        </p:nvSpPr>
        <p:spPr>
          <a:xfrm>
            <a:off x="677334" y="1648691"/>
            <a:ext cx="8596668" cy="4599709"/>
          </a:xfrm>
        </p:spPr>
        <p:txBody>
          <a:bodyPr>
            <a:normAutofit/>
          </a:bodyPr>
          <a:lstStyle/>
          <a:p>
            <a:pPr marL="0" indent="0" fontAlgn="base">
              <a:buNone/>
            </a:pPr>
            <a:r>
              <a:rPr lang="ru-RU" dirty="0"/>
              <a:t>«Фу, жадина», «дай ему машинку, ты же ей все равно не играешь» — эти фразы звучат на каждом шагу, а ведь это нарушение </a:t>
            </a:r>
            <a:r>
              <a:rPr lang="ru-RU" b="1" dirty="0"/>
              <a:t>материальных границ</a:t>
            </a:r>
            <a:r>
              <a:rPr lang="ru-RU" dirty="0"/>
              <a:t>.</a:t>
            </a:r>
          </a:p>
          <a:p>
            <a:pPr marL="0" indent="0" fontAlgn="base">
              <a:buNone/>
            </a:pPr>
            <a:r>
              <a:rPr lang="ru-RU" dirty="0"/>
              <a:t>Материальные границы — это отстаивание личной собственности. А у ребенка уже таковая имеется. Он имеет право отказаться делиться своей игрушкой. И вправе подарить ее кому и когда захочет. Если родители уважают эти границы, они не будут при этом стыдить, ругать и делать недовольное лицо.</a:t>
            </a:r>
          </a:p>
          <a:p>
            <a:pPr marL="0" indent="0">
              <a:buNone/>
            </a:pPr>
            <a:r>
              <a:rPr lang="ru-RU" dirty="0"/>
              <a:t>Сегодняшним родителям это особенно трудно. Отголоски лозунгов СССР («все общее») дают о себе знать. Но принять материальные границы ребенка очень важно. Иначе он и сам не будет их чувствовать по отношению к другим людям. Отсюда воровство, отнимание силой и обиды на тех, кто чего-то не дал.</a:t>
            </a:r>
          </a:p>
        </p:txBody>
      </p:sp>
    </p:spTree>
    <p:extLst>
      <p:ext uri="{BB962C8B-B14F-4D97-AF65-F5344CB8AC3E}">
        <p14:creationId xmlns:p14="http://schemas.microsoft.com/office/powerpoint/2010/main" val="8159930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EBFCB7-B5FA-434C-A088-938E4E3CD56B}"/>
              </a:ext>
            </a:extLst>
          </p:cNvPr>
          <p:cNvSpPr>
            <a:spLocks noGrp="1"/>
          </p:cNvSpPr>
          <p:nvPr>
            <p:ph type="title"/>
          </p:nvPr>
        </p:nvSpPr>
        <p:spPr>
          <a:xfrm>
            <a:off x="677334" y="249381"/>
            <a:ext cx="8596668" cy="1246910"/>
          </a:xfrm>
        </p:spPr>
        <p:txBody>
          <a:bodyPr>
            <a:noAutofit/>
          </a:bodyPr>
          <a:lstStyle/>
          <a:p>
            <a:pPr fontAlgn="base"/>
            <a:r>
              <a:rPr lang="ru-RU" b="1" dirty="0"/>
              <a:t>Что будет, если постоянно нарушать границы ребенка?</a:t>
            </a:r>
          </a:p>
        </p:txBody>
      </p:sp>
      <p:sp>
        <p:nvSpPr>
          <p:cNvPr id="3" name="Объект 2">
            <a:extLst>
              <a:ext uri="{FF2B5EF4-FFF2-40B4-BE49-F238E27FC236}">
                <a16:creationId xmlns:a16="http://schemas.microsoft.com/office/drawing/2014/main" id="{302D3563-65B5-4091-8BF3-EE3A2EE3F51E}"/>
              </a:ext>
            </a:extLst>
          </p:cNvPr>
          <p:cNvSpPr>
            <a:spLocks noGrp="1"/>
          </p:cNvSpPr>
          <p:nvPr>
            <p:ph idx="1"/>
          </p:nvPr>
        </p:nvSpPr>
        <p:spPr>
          <a:xfrm>
            <a:off x="677334" y="1648690"/>
            <a:ext cx="8596668" cy="4959928"/>
          </a:xfrm>
        </p:spPr>
        <p:txBody>
          <a:bodyPr>
            <a:normAutofit fontScale="92500" lnSpcReduction="10000"/>
          </a:bodyPr>
          <a:lstStyle/>
          <a:p>
            <a:pPr marL="0" indent="0" fontAlgn="base">
              <a:buNone/>
            </a:pPr>
            <a:r>
              <a:rPr lang="ru-RU" dirty="0"/>
              <a:t>Чем жестче нарушаются личные границы, тем тяжелее последствия. </a:t>
            </a:r>
          </a:p>
          <a:p>
            <a:pPr marL="0" indent="0" fontAlgn="base">
              <a:buNone/>
            </a:pPr>
            <a:r>
              <a:rPr lang="ru-RU" dirty="0"/>
              <a:t>К чему это может привести:</a:t>
            </a:r>
          </a:p>
          <a:p>
            <a:pPr fontAlgn="base"/>
            <a:r>
              <a:rPr lang="ru-RU" b="1" dirty="0"/>
              <a:t>Неуверенность в себе.</a:t>
            </a:r>
            <a:r>
              <a:rPr lang="ru-RU" dirty="0"/>
              <a:t> Размытые личные границы ведут к утрате самоценности. Человек не чувствует себя хорошим просто так, по умолчанию, а постоянно стремится это всем доказать.</a:t>
            </a:r>
          </a:p>
          <a:p>
            <a:pPr fontAlgn="base"/>
            <a:r>
              <a:rPr lang="ru-RU" b="1" dirty="0"/>
              <a:t>Нерациональные установки.</a:t>
            </a:r>
            <a:r>
              <a:rPr lang="ru-RU" dirty="0"/>
              <a:t> Допустим, ребенку все его детство твердили: «Тарелка после обеда должна оставаться пустой». Он привыкает доедать во что бы то ни стало. Эта установка переходит на бессознательный уровень. И потом, во взрослой жизни, ему будет сложно, а иногда без помощи психолога и невозможно преодолеть эту вредную для здоровья привычку. Отсюда переедания, лишний вес, чувство вины, если не доел.</a:t>
            </a:r>
          </a:p>
          <a:p>
            <a:pPr fontAlgn="base"/>
            <a:r>
              <a:rPr lang="ru-RU" b="1" dirty="0"/>
              <a:t>Воровство, жестокость.</a:t>
            </a:r>
            <a:r>
              <a:rPr lang="ru-RU" dirty="0"/>
              <a:t> Ребенок рассуждает примерно так: «Раз я должен отдавать свое, значит и другие должны отдавать мне свое». А если не хотят, можно и отобрать или взять незаметно. Формируется искаженное представление о справедливости.</a:t>
            </a:r>
          </a:p>
          <a:p>
            <a:pPr fontAlgn="base"/>
            <a:r>
              <a:rPr lang="ru-RU" b="1" dirty="0"/>
              <a:t>Психосоматические заболевания.</a:t>
            </a:r>
            <a:r>
              <a:rPr lang="ru-RU" dirty="0"/>
              <a:t> Это когда врачи говорят «здоров», а у человека все равно болит. В чем причина? В постоянном сдерживании эмоций, потому что мама сказала, что «злятся только плохие мальчики».</a:t>
            </a:r>
          </a:p>
        </p:txBody>
      </p:sp>
    </p:spTree>
    <p:extLst>
      <p:ext uri="{BB962C8B-B14F-4D97-AF65-F5344CB8AC3E}">
        <p14:creationId xmlns:p14="http://schemas.microsoft.com/office/powerpoint/2010/main" val="8389451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EBFCB7-B5FA-434C-A088-938E4E3CD56B}"/>
              </a:ext>
            </a:extLst>
          </p:cNvPr>
          <p:cNvSpPr>
            <a:spLocks noGrp="1"/>
          </p:cNvSpPr>
          <p:nvPr>
            <p:ph type="title"/>
          </p:nvPr>
        </p:nvSpPr>
        <p:spPr>
          <a:xfrm>
            <a:off x="677334" y="249381"/>
            <a:ext cx="8596668" cy="1149927"/>
          </a:xfrm>
        </p:spPr>
        <p:txBody>
          <a:bodyPr>
            <a:noAutofit/>
          </a:bodyPr>
          <a:lstStyle/>
          <a:p>
            <a:pPr fontAlgn="base"/>
            <a:r>
              <a:rPr lang="ru-RU" b="1" dirty="0"/>
              <a:t>Как дети нарушают границы родителей?</a:t>
            </a:r>
          </a:p>
        </p:txBody>
      </p:sp>
      <p:sp>
        <p:nvSpPr>
          <p:cNvPr id="3" name="Объект 2">
            <a:extLst>
              <a:ext uri="{FF2B5EF4-FFF2-40B4-BE49-F238E27FC236}">
                <a16:creationId xmlns:a16="http://schemas.microsoft.com/office/drawing/2014/main" id="{302D3563-65B5-4091-8BF3-EE3A2EE3F51E}"/>
              </a:ext>
            </a:extLst>
          </p:cNvPr>
          <p:cNvSpPr>
            <a:spLocks noGrp="1"/>
          </p:cNvSpPr>
          <p:nvPr>
            <p:ph idx="1"/>
          </p:nvPr>
        </p:nvSpPr>
        <p:spPr>
          <a:xfrm>
            <a:off x="677334" y="1648690"/>
            <a:ext cx="8596668" cy="4959928"/>
          </a:xfrm>
        </p:spPr>
        <p:txBody>
          <a:bodyPr>
            <a:normAutofit fontScale="92500" lnSpcReduction="10000"/>
          </a:bodyPr>
          <a:lstStyle/>
          <a:p>
            <a:pPr fontAlgn="base"/>
            <a:r>
              <a:rPr lang="ru-RU" b="1" dirty="0"/>
              <a:t>Врывается в вашу спальню, прыгает по кровати, разбрасывает вещи, заглядывает в ящики вашего стола.</a:t>
            </a:r>
            <a:r>
              <a:rPr lang="ru-RU" dirty="0"/>
              <a:t> У родителя тоже должно быть свое собственное пространство, все не должно быть общим. Чтобы научить ребенка уважать ваше пространство, показывайте, что уважаете его личное пространство: комнату или стол, где он занимается. Не берите без разрешения его вещи, не раскладывайте, как это удобно вам, признайте его полноправным хозяином своего личного пространства.</a:t>
            </a:r>
          </a:p>
          <a:p>
            <a:pPr fontAlgn="base"/>
            <a:r>
              <a:rPr lang="ru-RU" b="1" dirty="0"/>
              <a:t>Заставляет постоянно играть с ним в игры, которые вам не интересны.</a:t>
            </a:r>
            <a:r>
              <a:rPr lang="ru-RU" dirty="0"/>
              <a:t> Вы зеваете от одного вида машинок или с тоской смотрите на очередные </a:t>
            </a:r>
            <a:r>
              <a:rPr lang="ru-RU" dirty="0" err="1"/>
              <a:t>пазлы</a:t>
            </a:r>
            <a:r>
              <a:rPr lang="ru-RU" dirty="0"/>
              <a:t>? Попробуйте найти игру, которая понравится вам обоим: </a:t>
            </a:r>
            <a:r>
              <a:rPr lang="ru-RU" dirty="0" err="1"/>
              <a:t>ходилки</a:t>
            </a:r>
            <a:r>
              <a:rPr lang="ru-RU" dirty="0"/>
              <a:t>, шашки, футбол, поделки из коробков... Вспомните, что вам нравилось в детстве. Возможно, интерес к этому занятию еще можно воскресить.</a:t>
            </a:r>
          </a:p>
          <a:p>
            <a:pPr fontAlgn="base"/>
            <a:r>
              <a:rPr lang="ru-RU" b="1" dirty="0"/>
              <a:t>Каждый вечер приводит в гости товарищей, и они мешают жить и отдыхать всем остальным домашним.</a:t>
            </a:r>
            <a:r>
              <a:rPr lang="ru-RU" dirty="0"/>
              <a:t> Здесь можно четко договориться с ребенком, в какие дни недели, в какое время он может приводить гостей. Например, по вторникам и четвергам с трех до пяти. Это надо решать сообща с ребенком, так он научится уважать ваши личные границы и учитывать свои.</a:t>
            </a:r>
          </a:p>
        </p:txBody>
      </p:sp>
    </p:spTree>
    <p:extLst>
      <p:ext uri="{BB962C8B-B14F-4D97-AF65-F5344CB8AC3E}">
        <p14:creationId xmlns:p14="http://schemas.microsoft.com/office/powerpoint/2010/main" val="122094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EBFCB7-B5FA-434C-A088-938E4E3CD56B}"/>
              </a:ext>
            </a:extLst>
          </p:cNvPr>
          <p:cNvSpPr>
            <a:spLocks noGrp="1"/>
          </p:cNvSpPr>
          <p:nvPr>
            <p:ph type="title"/>
          </p:nvPr>
        </p:nvSpPr>
        <p:spPr>
          <a:xfrm>
            <a:off x="677334" y="249381"/>
            <a:ext cx="8596668" cy="1607127"/>
          </a:xfrm>
        </p:spPr>
        <p:txBody>
          <a:bodyPr>
            <a:noAutofit/>
          </a:bodyPr>
          <a:lstStyle/>
          <a:p>
            <a:pPr fontAlgn="base"/>
            <a:r>
              <a:rPr lang="ru-RU" b="1" dirty="0"/>
              <a:t>Что делать, если у ребенка уже сформировалось неправильное понимание границ?</a:t>
            </a:r>
          </a:p>
        </p:txBody>
      </p:sp>
      <p:sp>
        <p:nvSpPr>
          <p:cNvPr id="3" name="Объект 2">
            <a:extLst>
              <a:ext uri="{FF2B5EF4-FFF2-40B4-BE49-F238E27FC236}">
                <a16:creationId xmlns:a16="http://schemas.microsoft.com/office/drawing/2014/main" id="{302D3563-65B5-4091-8BF3-EE3A2EE3F51E}"/>
              </a:ext>
            </a:extLst>
          </p:cNvPr>
          <p:cNvSpPr>
            <a:spLocks noGrp="1"/>
          </p:cNvSpPr>
          <p:nvPr>
            <p:ph idx="1"/>
          </p:nvPr>
        </p:nvSpPr>
        <p:spPr>
          <a:xfrm>
            <a:off x="677334" y="2216726"/>
            <a:ext cx="8596668" cy="4544292"/>
          </a:xfrm>
        </p:spPr>
        <p:txBody>
          <a:bodyPr>
            <a:noAutofit/>
          </a:bodyPr>
          <a:lstStyle/>
          <a:p>
            <a:pPr marL="0" indent="0" fontAlgn="base">
              <a:spcBef>
                <a:spcPts val="1800"/>
              </a:spcBef>
              <a:buNone/>
            </a:pPr>
            <a:r>
              <a:rPr lang="ru-RU" sz="2000" dirty="0"/>
              <a:t>В каких семьях обычно формируется неправильное понимание границ ребенком? В тех, где взрослые сами не научились выстраивать собственные границы. Их самих заставляли доедать, шлепали, ругали, тащили куда-то за руку. По инерции они перенесли привычное поведение в свою семью.</a:t>
            </a:r>
          </a:p>
          <a:p>
            <a:pPr marL="0" indent="0" fontAlgn="base">
              <a:spcBef>
                <a:spcPts val="1800"/>
              </a:spcBef>
              <a:buNone/>
            </a:pPr>
            <a:r>
              <a:rPr lang="ru-RU" sz="2000" dirty="0"/>
              <a:t>Можно что угодно говорить про уважение чужого пространства, но </a:t>
            </a:r>
            <a:r>
              <a:rPr lang="ru-RU" sz="2000" b="1" dirty="0"/>
              <a:t>если ребенок видит, как мама или папа роются без спроса в его вещах, он будет делать то же самое.</a:t>
            </a:r>
            <a:r>
              <a:rPr lang="ru-RU" sz="2000" dirty="0"/>
              <a:t> Его поведение — это отражение поведения окружающих его взрослых.</a:t>
            </a:r>
          </a:p>
          <a:p>
            <a:pPr marL="0" indent="0" fontAlgn="base">
              <a:spcBef>
                <a:spcPts val="1800"/>
              </a:spcBef>
              <a:buNone/>
            </a:pPr>
            <a:r>
              <a:rPr lang="ru-RU" sz="2000" dirty="0"/>
              <a:t>Хорошо это или плохо? Плохо, потому что изъяны передаются по цепочке из поколения в поколение. И хорошо, потому что тогда все в наших руках: меняемся мы, меняются и наши дети.</a:t>
            </a:r>
          </a:p>
          <a:p>
            <a:pPr marL="0" indent="0" fontAlgn="base">
              <a:buNone/>
            </a:pPr>
            <a:endParaRPr lang="ru-RU" sz="2000" dirty="0"/>
          </a:p>
        </p:txBody>
      </p:sp>
    </p:spTree>
    <p:extLst>
      <p:ext uri="{BB962C8B-B14F-4D97-AF65-F5344CB8AC3E}">
        <p14:creationId xmlns:p14="http://schemas.microsoft.com/office/powerpoint/2010/main" val="8253243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EBFCB7-B5FA-434C-A088-938E4E3CD56B}"/>
              </a:ext>
            </a:extLst>
          </p:cNvPr>
          <p:cNvSpPr>
            <a:spLocks noGrp="1"/>
          </p:cNvSpPr>
          <p:nvPr>
            <p:ph type="title"/>
          </p:nvPr>
        </p:nvSpPr>
        <p:spPr>
          <a:xfrm>
            <a:off x="235527" y="138550"/>
            <a:ext cx="9185563" cy="568036"/>
          </a:xfrm>
        </p:spPr>
        <p:txBody>
          <a:bodyPr>
            <a:noAutofit/>
          </a:bodyPr>
          <a:lstStyle/>
          <a:p>
            <a:pPr fontAlgn="base"/>
            <a:r>
              <a:rPr lang="ru-RU" sz="2800" b="1" dirty="0"/>
              <a:t>Как родителям научиться соблюдать границы?</a:t>
            </a:r>
          </a:p>
        </p:txBody>
      </p:sp>
      <p:sp>
        <p:nvSpPr>
          <p:cNvPr id="3" name="Объект 2">
            <a:extLst>
              <a:ext uri="{FF2B5EF4-FFF2-40B4-BE49-F238E27FC236}">
                <a16:creationId xmlns:a16="http://schemas.microsoft.com/office/drawing/2014/main" id="{302D3563-65B5-4091-8BF3-EE3A2EE3F51E}"/>
              </a:ext>
            </a:extLst>
          </p:cNvPr>
          <p:cNvSpPr>
            <a:spLocks noGrp="1"/>
          </p:cNvSpPr>
          <p:nvPr>
            <p:ph idx="1"/>
          </p:nvPr>
        </p:nvSpPr>
        <p:spPr>
          <a:xfrm>
            <a:off x="235527" y="817418"/>
            <a:ext cx="9559637" cy="6040582"/>
          </a:xfrm>
        </p:spPr>
        <p:txBody>
          <a:bodyPr>
            <a:noAutofit/>
          </a:bodyPr>
          <a:lstStyle/>
          <a:p>
            <a:pPr fontAlgn="base"/>
            <a:r>
              <a:rPr lang="ru-RU" sz="1600" b="1" dirty="0"/>
              <a:t>Сделать «шаг назад».</a:t>
            </a:r>
            <a:r>
              <a:rPr lang="ru-RU" sz="1600" dirty="0"/>
              <a:t> Посмотрите на своего сына или дочь отстраненно. Представьте, что это чужой ребенок. Возможно, тогда привычка подпирать щеки руками покажется вам невинной, а собирание киндеров — не таким уж зловредным увлечением. Это упражнение поможет взглянуть позитивно на его личное пространство — физическое, интеллектуальное и так далее.</a:t>
            </a:r>
          </a:p>
          <a:p>
            <a:pPr fontAlgn="base"/>
            <a:r>
              <a:rPr lang="ru-RU" sz="1600" b="1" dirty="0"/>
              <a:t>Установить собственные границы.</a:t>
            </a:r>
            <a:r>
              <a:rPr lang="ru-RU" sz="1600" dirty="0"/>
              <a:t> Сделайте список по каждому виду границ, когда вы чувствуете их нарушение в семье. Определите для себя, за какую черту вы не пускаете даже самых близких. У каждого этот список будет свой. Пишите только то, что важно именно вам. Например: «После 20:00 я отдыхаю как хочу — читаю, смотрю телевизор, вяжу и не выполняю ничьих поручений». Дальше просто отстаивайте эту временную границу. Возможно, пока домашние не примирятся с новыми правилами, вам часто придется говорить «нет». Делайте это без раздражения, но твердо и уверенно.</a:t>
            </a:r>
          </a:p>
          <a:p>
            <a:pPr fontAlgn="base"/>
            <a:r>
              <a:rPr lang="ru-RU" sz="1600" b="1" dirty="0"/>
              <a:t>Предложить ребенку обозначить свои границы.</a:t>
            </a:r>
            <a:r>
              <a:rPr lang="ru-RU" sz="1600" dirty="0"/>
              <a:t> Он уже увидел на вашем примере, как это делать. Осталось научиться делать это самому. Помогите составить ему список, от этого ваши отношения станут только крепче. Чтобы не нарушить доверие ребенка, важно неукоснительно соблюдать совместно принятые условия.</a:t>
            </a:r>
          </a:p>
          <a:p>
            <a:pPr fontAlgn="base"/>
            <a:r>
              <a:rPr lang="ru-RU" sz="1600" b="1" dirty="0"/>
              <a:t>Заниматься саморазвитием.</a:t>
            </a:r>
            <a:r>
              <a:rPr lang="ru-RU" sz="1600" dirty="0"/>
              <a:t> Установившиеся отношения сложно повернуть в новое русло. В этом помогут тренинги личностного роста, детско-родительские тренинги, различные курсы и книги. </a:t>
            </a:r>
          </a:p>
          <a:p>
            <a:pPr fontAlgn="base"/>
            <a:r>
              <a:rPr lang="ru-RU" sz="1600" b="1" dirty="0"/>
              <a:t>Обратиться к специалисту.</a:t>
            </a:r>
            <a:r>
              <a:rPr lang="ru-RU" sz="1600" dirty="0"/>
              <a:t> Чувствуете, что не справляетесь самостоятельно? Запишитесь к психологу. На индивидуальных консультациях вы разберетесь, откуда «растут ноги», почему вы реагируете так, как реагируете и что с этим делать.</a:t>
            </a:r>
          </a:p>
          <a:p>
            <a:pPr fontAlgn="base"/>
            <a:endParaRPr lang="ru-RU" sz="1600" dirty="0"/>
          </a:p>
        </p:txBody>
      </p:sp>
    </p:spTree>
    <p:extLst>
      <p:ext uri="{BB962C8B-B14F-4D97-AF65-F5344CB8AC3E}">
        <p14:creationId xmlns:p14="http://schemas.microsoft.com/office/powerpoint/2010/main" val="2244668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15AF61-9E51-4828-91F5-1B00BD3A33D6}"/>
              </a:ext>
            </a:extLst>
          </p:cNvPr>
          <p:cNvSpPr>
            <a:spLocks noGrp="1"/>
          </p:cNvSpPr>
          <p:nvPr>
            <p:ph type="title"/>
          </p:nvPr>
        </p:nvSpPr>
        <p:spPr>
          <a:xfrm>
            <a:off x="857443" y="473364"/>
            <a:ext cx="8596668" cy="1320800"/>
          </a:xfrm>
        </p:spPr>
        <p:txBody>
          <a:bodyPr>
            <a:normAutofit/>
          </a:bodyPr>
          <a:lstStyle/>
          <a:p>
            <a:pPr algn="ctr" fontAlgn="base"/>
            <a:r>
              <a:rPr lang="ru-RU" b="1" dirty="0"/>
              <a:t>Отпускать ребенка и видеть в нем отдельную личность</a:t>
            </a:r>
          </a:p>
        </p:txBody>
      </p:sp>
      <p:pic>
        <p:nvPicPr>
          <p:cNvPr id="12290" name="Picture 2" descr="https://www.arcanum.ru/upload/iblock/185/1850c11501aa2896b600763d90a71bd7.jpg">
            <a:extLst>
              <a:ext uri="{FF2B5EF4-FFF2-40B4-BE49-F238E27FC236}">
                <a16:creationId xmlns:a16="http://schemas.microsoft.com/office/drawing/2014/main" id="{65652417-A577-47B7-8DED-10926A1716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2628" y="1934152"/>
            <a:ext cx="6746298" cy="4771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6552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6396E84-8CCD-4089-9B83-9CED7D06CB82}"/>
              </a:ext>
            </a:extLst>
          </p:cNvPr>
          <p:cNvSpPr>
            <a:spLocks noGrp="1"/>
          </p:cNvSpPr>
          <p:nvPr>
            <p:ph idx="1"/>
          </p:nvPr>
        </p:nvSpPr>
        <p:spPr>
          <a:xfrm>
            <a:off x="1163782" y="1260765"/>
            <a:ext cx="8110220" cy="4780598"/>
          </a:xfrm>
        </p:spPr>
        <p:txBody>
          <a:bodyPr>
            <a:noAutofit/>
          </a:bodyPr>
          <a:lstStyle/>
          <a:p>
            <a:pPr marL="0" indent="0">
              <a:buNone/>
            </a:pPr>
            <a:r>
              <a:rPr lang="ru-RU" sz="3600" dirty="0"/>
              <a:t>А. С Макаренко писал: «Не думайте, что вы воспитываете ребенка только тогда, когда вы разговариваете, или поручаете его, или приказываете ему. Вы воспитываете его в каждый момент Вашей жизни, даже тогда, когда Вас нет дома.</a:t>
            </a:r>
          </a:p>
        </p:txBody>
      </p:sp>
    </p:spTree>
    <p:extLst>
      <p:ext uri="{BB962C8B-B14F-4D97-AF65-F5344CB8AC3E}">
        <p14:creationId xmlns:p14="http://schemas.microsoft.com/office/powerpoint/2010/main" val="34872648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15AF61-9E51-4828-91F5-1B00BD3A33D6}"/>
              </a:ext>
            </a:extLst>
          </p:cNvPr>
          <p:cNvSpPr>
            <a:spLocks noGrp="1"/>
          </p:cNvSpPr>
          <p:nvPr>
            <p:ph type="title"/>
          </p:nvPr>
        </p:nvSpPr>
        <p:spPr>
          <a:xfrm>
            <a:off x="746607" y="2523836"/>
            <a:ext cx="8596668" cy="1320800"/>
          </a:xfrm>
        </p:spPr>
        <p:txBody>
          <a:bodyPr>
            <a:normAutofit fontScale="90000"/>
          </a:bodyPr>
          <a:lstStyle/>
          <a:p>
            <a:pPr algn="ctr"/>
            <a:r>
              <a:rPr lang="ru-RU" sz="4900" b="1" dirty="0"/>
              <a:t>Техника</a:t>
            </a:r>
            <a:r>
              <a:rPr lang="ru-RU" b="1" dirty="0"/>
              <a:t>  </a:t>
            </a:r>
            <a:br>
              <a:rPr lang="ru-RU" b="1" dirty="0"/>
            </a:br>
            <a:r>
              <a:rPr lang="ru-RU" sz="4800" b="1" dirty="0"/>
              <a:t>«АКТИВНОЕ СЛУШАНИЕ»</a:t>
            </a:r>
            <a:endParaRPr lang="ru-RU" sz="4800" dirty="0"/>
          </a:p>
        </p:txBody>
      </p:sp>
    </p:spTree>
    <p:extLst>
      <p:ext uri="{BB962C8B-B14F-4D97-AF65-F5344CB8AC3E}">
        <p14:creationId xmlns:p14="http://schemas.microsoft.com/office/powerpoint/2010/main" val="22332111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15AF61-9E51-4828-91F5-1B00BD3A33D6}"/>
              </a:ext>
            </a:extLst>
          </p:cNvPr>
          <p:cNvSpPr>
            <a:spLocks noGrp="1"/>
          </p:cNvSpPr>
          <p:nvPr>
            <p:ph type="title"/>
          </p:nvPr>
        </p:nvSpPr>
        <p:spPr>
          <a:xfrm>
            <a:off x="746607" y="2523836"/>
            <a:ext cx="8596668" cy="1320800"/>
          </a:xfrm>
        </p:spPr>
        <p:txBody>
          <a:bodyPr>
            <a:normAutofit fontScale="90000"/>
          </a:bodyPr>
          <a:lstStyle/>
          <a:p>
            <a:pPr algn="ctr"/>
            <a:r>
              <a:rPr lang="ru-RU" sz="4400" b="1" dirty="0"/>
              <a:t>Упражнение</a:t>
            </a:r>
            <a:r>
              <a:rPr lang="ru-RU" b="1" dirty="0"/>
              <a:t> </a:t>
            </a:r>
            <a:br>
              <a:rPr lang="ru-RU" b="1" dirty="0"/>
            </a:br>
            <a:r>
              <a:rPr lang="ru-RU" sz="4800" b="1" dirty="0"/>
              <a:t>«Я ЛЮБЛЮ СВОЕГО РЕБЕНКА»</a:t>
            </a:r>
            <a:endParaRPr lang="ru-RU" sz="4800" dirty="0"/>
          </a:p>
        </p:txBody>
      </p:sp>
    </p:spTree>
    <p:extLst>
      <p:ext uri="{BB962C8B-B14F-4D97-AF65-F5344CB8AC3E}">
        <p14:creationId xmlns:p14="http://schemas.microsoft.com/office/powerpoint/2010/main" val="2209368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15AF61-9E51-4828-91F5-1B00BD3A33D6}"/>
              </a:ext>
            </a:extLst>
          </p:cNvPr>
          <p:cNvSpPr>
            <a:spLocks noGrp="1"/>
          </p:cNvSpPr>
          <p:nvPr>
            <p:ph type="title"/>
          </p:nvPr>
        </p:nvSpPr>
        <p:spPr>
          <a:xfrm>
            <a:off x="746607" y="2523836"/>
            <a:ext cx="8596668" cy="1320800"/>
          </a:xfrm>
        </p:spPr>
        <p:txBody>
          <a:bodyPr>
            <a:normAutofit/>
          </a:bodyPr>
          <a:lstStyle/>
          <a:p>
            <a:pPr algn="ctr"/>
            <a:r>
              <a:rPr lang="ru-RU" sz="4400" b="1" dirty="0"/>
              <a:t>Благодарю за внимание!</a:t>
            </a:r>
            <a:endParaRPr lang="ru-RU" sz="4800" dirty="0"/>
          </a:p>
        </p:txBody>
      </p:sp>
    </p:spTree>
    <p:extLst>
      <p:ext uri="{BB962C8B-B14F-4D97-AF65-F5344CB8AC3E}">
        <p14:creationId xmlns:p14="http://schemas.microsoft.com/office/powerpoint/2010/main" val="4231880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Компоненты содержания семейного воспитания">
            <a:extLst>
              <a:ext uri="{FF2B5EF4-FFF2-40B4-BE49-F238E27FC236}">
                <a16:creationId xmlns:a16="http://schemas.microsoft.com/office/drawing/2014/main" id="{B99B6E53-FE81-4CAA-983A-1FB618D6DF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567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8837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Методы воспитания детей в семье">
            <a:extLst>
              <a:ext uri="{FF2B5EF4-FFF2-40B4-BE49-F238E27FC236}">
                <a16:creationId xmlns:a16="http://schemas.microsoft.com/office/drawing/2014/main" id="{56479170-4905-4EBC-A36A-AFC2A4785B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567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9462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43C6D5-60C4-4AEA-8976-6D9E351CC19E}"/>
              </a:ext>
            </a:extLst>
          </p:cNvPr>
          <p:cNvSpPr>
            <a:spLocks noGrp="1"/>
          </p:cNvSpPr>
          <p:nvPr>
            <p:ph type="title"/>
          </p:nvPr>
        </p:nvSpPr>
        <p:spPr>
          <a:xfrm>
            <a:off x="677863" y="318655"/>
            <a:ext cx="9053339" cy="1094220"/>
          </a:xfrm>
        </p:spPr>
        <p:txBody>
          <a:bodyPr>
            <a:normAutofit/>
          </a:bodyPr>
          <a:lstStyle/>
          <a:p>
            <a:r>
              <a:rPr lang="ru-RU" sz="4400" b="1" dirty="0"/>
              <a:t>Стили воспитания:</a:t>
            </a:r>
          </a:p>
        </p:txBody>
      </p:sp>
      <p:graphicFrame>
        <p:nvGraphicFramePr>
          <p:cNvPr id="4" name="Объект 3">
            <a:extLst>
              <a:ext uri="{FF2B5EF4-FFF2-40B4-BE49-F238E27FC236}">
                <a16:creationId xmlns:a16="http://schemas.microsoft.com/office/drawing/2014/main" id="{EA03B060-9D8C-4927-81DA-17623AACABC3}"/>
              </a:ext>
            </a:extLst>
          </p:cNvPr>
          <p:cNvGraphicFramePr>
            <a:graphicFrameLocks noGrp="1"/>
          </p:cNvGraphicFramePr>
          <p:nvPr>
            <p:ph idx="1"/>
            <p:extLst>
              <p:ext uri="{D42A27DB-BD31-4B8C-83A1-F6EECF244321}">
                <p14:modId xmlns:p14="http://schemas.microsoft.com/office/powerpoint/2010/main" val="124295838"/>
              </p:ext>
            </p:extLst>
          </p:nvPr>
        </p:nvGraphicFramePr>
        <p:xfrm>
          <a:off x="677863" y="1412875"/>
          <a:ext cx="8596312" cy="4835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0057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pediatrinfo.ru/wp-content/uploads/0/0/c/00c4a4d2f6fa40066bfd91a38069e22f.jpeg">
            <a:extLst>
              <a:ext uri="{FF2B5EF4-FFF2-40B4-BE49-F238E27FC236}">
                <a16:creationId xmlns:a16="http://schemas.microsoft.com/office/drawing/2014/main" id="{D8477C94-34C5-4902-A3D2-1924BAEBFC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78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cf2.ppt-online.org/files2/slide/b/bVRBSP2uGO86ngioMELNkhdt9DwJFzHqrImT1KsW4A/slide-7.jpg">
            <a:extLst>
              <a:ext uri="{FF2B5EF4-FFF2-40B4-BE49-F238E27FC236}">
                <a16:creationId xmlns:a16="http://schemas.microsoft.com/office/drawing/2014/main" id="{3D40EFAF-17AF-4FAB-B393-3C0C77E5BE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5" y="0"/>
            <a:ext cx="91567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589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Демократический стиль">
            <a:extLst>
              <a:ext uri="{FF2B5EF4-FFF2-40B4-BE49-F238E27FC236}">
                <a16:creationId xmlns:a16="http://schemas.microsoft.com/office/drawing/2014/main" id="{7666D42A-483A-4D61-B1D6-FB5270FFF8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5" y="0"/>
            <a:ext cx="91567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300539"/>
      </p:ext>
    </p:extLst>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2153</TotalTime>
  <Words>807</Words>
  <Application>Microsoft Office PowerPoint</Application>
  <PresentationFormat>Широкоэкранный</PresentationFormat>
  <Paragraphs>92</Paragraphs>
  <Slides>32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32</vt:i4>
      </vt:variant>
    </vt:vector>
  </HeadingPairs>
  <TitlesOfParts>
    <vt:vector size="36" baseType="lpstr">
      <vt:lpstr>Arial</vt:lpstr>
      <vt:lpstr>Trebuchet MS</vt:lpstr>
      <vt:lpstr>Wingdings 3</vt:lpstr>
      <vt:lpstr>Аспект</vt:lpstr>
      <vt:lpstr>Мастер-класс  «Роль семьи в воспитании детей»</vt:lpstr>
      <vt:lpstr>Презентация PowerPoint</vt:lpstr>
      <vt:lpstr>Презентация PowerPoint</vt:lpstr>
      <vt:lpstr>Презентация PowerPoint</vt:lpstr>
      <vt:lpstr>Презентация PowerPoint</vt:lpstr>
      <vt:lpstr>Стили воспитания:</vt:lpstr>
      <vt:lpstr>Презентация PowerPoint</vt:lpstr>
      <vt:lpstr>Презентация PowerPoint</vt:lpstr>
      <vt:lpstr>Презентация PowerPoint</vt:lpstr>
      <vt:lpstr>Родительская гиперопека</vt:lpstr>
      <vt:lpstr>Родительская гиперопека: причины</vt:lpstr>
      <vt:lpstr>Родительская гиперопека: причины</vt:lpstr>
      <vt:lpstr>Признаки родительской гиперопеки:</vt:lpstr>
      <vt:lpstr>Плюсов родительской гиперопеки НЕТ</vt:lpstr>
      <vt:lpstr>Последствия родительской гиперопеки</vt:lpstr>
      <vt:lpstr>Чтобы родительская гиперопека не стала роковой для Вашего ребенка – задумайтесь уже сейчас, не слишком ли сильно Вы его опекаете?   А, может быть, Вы не позволяете ему отходить от Вас ни на шаг – ни на прогулке, ни дома?   Если в своем поведении Вы заметили хотя бы некоторые признаки родительской гиперопеки – пересмотрите свое отношение к ребенку. Дайте ему возможность ошибиться, чтобы затем научиться самостоятельно принимать решения и делать выводы! Если же Ваш ребенок вдруг захочет узнать Вашего совета – поговорите с ним, но не навязывайте свое мнение. </vt:lpstr>
      <vt:lpstr>Иерархия в семье</vt:lpstr>
      <vt:lpstr>Интеллект</vt:lpstr>
      <vt:lpstr>Личные границы</vt:lpstr>
      <vt:lpstr>Нарушение физических границ</vt:lpstr>
      <vt:lpstr>Нарушение интеллектуальных границ</vt:lpstr>
      <vt:lpstr>Нарушение эмоциональных границ</vt:lpstr>
      <vt:lpstr>Нарушение временных границ</vt:lpstr>
      <vt:lpstr>Нарушение материальных границ</vt:lpstr>
      <vt:lpstr>Что будет, если постоянно нарушать границы ребенка?</vt:lpstr>
      <vt:lpstr>Как дети нарушают границы родителей?</vt:lpstr>
      <vt:lpstr>Что делать, если у ребенка уже сформировалось неправильное понимание границ?</vt:lpstr>
      <vt:lpstr>Как родителям научиться соблюдать границы?</vt:lpstr>
      <vt:lpstr>Отпускать ребенка и видеть в нем отдельную личность</vt:lpstr>
      <vt:lpstr>Техника   «АКТИВНОЕ СЛУШАНИЕ»</vt:lpstr>
      <vt:lpstr>Упражнение  «Я ЛЮБЛЮ СВОЕГО РЕБЕНКА»</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Мастер-класс  «Роль семьи в воспитании детей»</dc:title>
  <dc:creator>Пользователь</dc:creator>
  <cp:lastModifiedBy>Пользователь</cp:lastModifiedBy>
  <cp:revision>15</cp:revision>
  <dcterms:created xsi:type="dcterms:W3CDTF">2023-03-02T17:32:25Z</dcterms:created>
  <dcterms:modified xsi:type="dcterms:W3CDTF">2023-03-06T07:38:52Z</dcterms:modified>
</cp:coreProperties>
</file>